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embeddedFontLst>
    <p:embeddedFont>
      <p:font typeface="Century Schoolbook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BDD9A6-D427-48F5-B218-F29834FD63C4}">
  <a:tblStyle styleId="{87BDD9A6-D427-48F5-B218-F29834FD63C4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CFD7E7"/>
          </a:solidFill>
        </a:fill>
      </a:tcStyle>
    </a:wholeTbl>
    <a:band1H>
      <a:tcTxStyle/>
    </a:band1H>
    <a:band2H>
      <a:tcTxStyle b="off" i="off"/>
      <a:tcStyle>
        <a:fill>
          <a:solidFill>
            <a:srgbClr val="E8ECF4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4F81BD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4F81BD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4F81BD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CenturySchoolbook-italic.fntdata"/><Relationship Id="rId81" Type="http://schemas.openxmlformats.org/officeDocument/2006/relationships/font" Target="fonts/CenturySchoolbook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CenturySchoolbook-bold.fntdata"/><Relationship Id="rId34" Type="http://schemas.openxmlformats.org/officeDocument/2006/relationships/slide" Target="slides/slide29.xml"/><Relationship Id="rId78" Type="http://schemas.openxmlformats.org/officeDocument/2006/relationships/font" Target="fonts/CenturySchoolbook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c9630c967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4c9630c967_0_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ba0a265f5_0_27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8ba0a265f5_0_27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8ba0a265f5_0_27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ba0a265f5_0_24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ba0a265f5_0_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8ba0a265f5_0_2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8ba0a265f5_0_294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8ba0a265f5_0_29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8ba0a265f5_0_29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ba0a265f5_0_481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ba0a265f5_0_48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8ba0a265f5_0_48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ba0a265f5_0_4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8ba0a265f5_0_4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8ba0a265f5_0_5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8ba0a265f5_0_5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ba0a265f5_0_5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g18ba0a265f5_0_5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lexical — relating to words or vocabulary of a language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8ba0a265f5_0_5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g18ba0a265f5_0_5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The pipe symbol | is a metacharacter that is used to denote alternatives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———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Classic regular expressions and finite state automata are used to describe regular languages. BNF is an example of a context-free grammar that is used to describe a context-free language. Since all regular languages are context-free, you can convert every regular expression to a BNF production rule (or set of rules). However, the reverse is not true.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ba0a265f5_0_7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g18ba0a265f5_0_7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The pipe symbol | is a metacharacter that is used to denote alternatives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———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Classic regular expressions and finite state automata are used to describe regular languages. BNF is an example of a context-free grammar that is used to describe a context-free language. Since all regular languages are context-free, you can convert every regular expression to a BNF production rule (or set of rules). However, the reverse is not true.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8ba0a265f5_0_6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18ba0a265f5_0_6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d154f55d3_0_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d154f55d3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4d154f55d3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8ba0a265f5_0_6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18ba0a265f5_0_6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8ba0a265f5_0_6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8ba0a265f5_0_6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ba0a265f5_0_8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8ba0a265f5_0_8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ba0a265f5_0_842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ba0a265f5_0_8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8ba0a265f5_0_84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8ba0a265f5_0_869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8ba0a265f5_0_8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8ba0a265f5_0_86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ba0a265f5_0_891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ba0a265f5_0_89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8ba0a265f5_0_89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8ba0a265f5_0_911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8ba0a265f5_0_9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8ba0a265f5_0_911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8ba0a265f5_0_44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8ba0a265f5_0_4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8ba0a265f5_0_4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8ba0a265f5_0_1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8ba0a265f5_0_1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8ba0a265f5_0_1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8ba0a265f5_0_1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ba0a265f5_0_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8ba0a265f5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8ba0a265f5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8ba0a265f5_0_13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8ba0a265f5_0_1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8ba0a265f5_0_13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8ba0a265f5_0_1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8ba0a265f5_0_14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8ba0a265f5_0_14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8ba0a265f5_0_1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g18ba0a265f5_0_1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40a49ca5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g3140a49ca5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8ba0a265f5_0_1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8ba0a265f5_0_1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ba0a265f5_0_1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Google Shape;469;g18ba0a265f5_0_12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8ba0a265f5_0_12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18ba0a265f5_0_1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8ba0a265f5_0_1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g18ba0a265f5_0_1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8ba0a265f5_0_9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8ba0a265f5_0_9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ba0a265f5_0_12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8ba0a265f5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8ba0a265f5_0_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8ba0a265f5_0_9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1" name="Google Shape;501;g18ba0a265f5_0_9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9f2ca026e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299f2ca026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8ba0a265f5_0_9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8ba0a265f5_0_9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a0a265f5_0_1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8ba0a265f5_0_1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40a49ca58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2" name="Google Shape;542;g3140a49ca58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8ba0a265f5_0_10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Google Shape;552;g18ba0a265f5_0_10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8ba0a265f5_0_10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8ba0a265f5_0_10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8ba0a265f5_0_10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Google Shape;576;g18ba0a265f5_0_10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8ba0a265f5_0_10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4" name="Google Shape;584;g18ba0a265f5_0_10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8ba0a265f5_0_14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2" name="Google Shape;592;g18ba0a265f5_0_14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ba0a265f5_0_82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ba0a265f5_0_8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8ba0a265f5_0_82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8ba0a265f5_0_10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3" name="Google Shape;603;g18ba0a265f5_0_10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998f1bd5d6_0_597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998f1bd5d6_0_59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998f1bd5d6_0_59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998f1bd5d6_0_6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2998f1bd5d6_0_6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140a49ca58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140a49ca58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99f2ca026e_1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299f2ca026e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99f2ca026e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299f2ca026e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140a49ca58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3140a49ca58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40a49ca58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3140a49ca58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998f1bd5d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2" name="Google Shape;672;g2998f1bd5d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998f1bd5d6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4" name="Google Shape;684;g2998f1bd5d6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ba0a265f5_0_16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ba0a265f5_0_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8ba0a265f5_0_1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998f1bd5d6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7" name="Google Shape;697;g2998f1bd5d6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998f1bd5d6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5" name="Google Shape;705;g2998f1bd5d6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998f1bd5d6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5" name="Google Shape;715;g2998f1bd5d6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998f1bd5d6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6" name="Google Shape;726;g2998f1bd5d6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998f1bd5d6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8" name="Google Shape;738;g2998f1bd5d6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998f1bd5d6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9" name="Google Shape;749;g2998f1bd5d6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998f1bd5d6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1" name="Google Shape;761;g2998f1bd5d6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998f1bd5d6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2" name="Google Shape;772;g2998f1bd5d6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998f1bd5d6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4" name="Google Shape;784;g2998f1bd5d6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998f1bd5d6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6" name="Google Shape;796;g2998f1bd5d6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ba0a265f5_0_2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8ba0a265f5_0_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8ba0a265f5_0_2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998f1bd5d6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8" name="Google Shape;808;g2998f1bd5d6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8ba0a265f5_0_1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18ba0a265f5_0_1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8ba0a265f5_0_15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18ba0a265f5_0_15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8ba0a265f5_0_282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8ba0a265f5_0_2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8ba0a265f5_0_28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ba0a265f5_0_260:notes"/>
          <p:cNvSpPr/>
          <p:nvPr>
            <p:ph idx="2" type="sldImg"/>
          </p:nvPr>
        </p:nvSpPr>
        <p:spPr>
          <a:xfrm>
            <a:off x="-971880" y="812520"/>
            <a:ext cx="9503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ba0a265f5_0_26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8ba0a265f5_0_26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57200" y="120339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45720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3" type="body"/>
          </p:nvPr>
        </p:nvSpPr>
        <p:spPr>
          <a:xfrm>
            <a:off x="45720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4" type="body"/>
          </p:nvPr>
        </p:nvSpPr>
        <p:spPr>
          <a:xfrm>
            <a:off x="467424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5720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323964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3" type="body"/>
          </p:nvPr>
        </p:nvSpPr>
        <p:spPr>
          <a:xfrm>
            <a:off x="6022080" y="120339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4" type="body"/>
          </p:nvPr>
        </p:nvSpPr>
        <p:spPr>
          <a:xfrm>
            <a:off x="45720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5" type="body"/>
          </p:nvPr>
        </p:nvSpPr>
        <p:spPr>
          <a:xfrm>
            <a:off x="323964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6" type="body"/>
          </p:nvPr>
        </p:nvSpPr>
        <p:spPr>
          <a:xfrm>
            <a:off x="6022080" y="276156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_AND_BOD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_AND_BODY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_AND_BODY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_AND_BODY_5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_AND_BODY_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7424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457200" y="205200"/>
            <a:ext cx="8229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467424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45720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57200" y="120339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3" type="body"/>
          </p:nvPr>
        </p:nvSpPr>
        <p:spPr>
          <a:xfrm>
            <a:off x="467424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45720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467424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3" type="body"/>
          </p:nvPr>
        </p:nvSpPr>
        <p:spPr>
          <a:xfrm>
            <a:off x="45720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7010280" y="4927230"/>
            <a:ext cx="2132280" cy="215190"/>
            <a:chOff x="7010280" y="6569640"/>
            <a:chExt cx="2132280" cy="286920"/>
          </a:xfrm>
        </p:grpSpPr>
        <p:sp>
          <p:nvSpPr>
            <p:cNvPr id="11" name="Google Shape;11;p1"/>
            <p:cNvSpPr/>
            <p:nvPr/>
          </p:nvSpPr>
          <p:spPr>
            <a:xfrm>
              <a:off x="7010280" y="6569640"/>
              <a:ext cx="2132280" cy="286920"/>
            </a:xfrm>
            <a:prstGeom prst="rect">
              <a:avLst/>
            </a:prstGeom>
            <a:solidFill>
              <a:srgbClr val="CCE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056000" y="6599520"/>
              <a:ext cx="2040840" cy="227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45700" spcFirstLastPara="1" rIns="457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00" u="none" cap="none" strike="noStrike">
                  <a:solidFill>
                    <a:srgbClr val="000000"/>
                  </a:solidFill>
                </a:rPr>
                <a:t>Winter Semester 202</a:t>
              </a:r>
              <a:r>
                <a:rPr lang="en-US" sz="1000"/>
                <a:t>4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-2</a:t>
              </a:r>
              <a:r>
                <a:rPr lang="en-US" sz="1000"/>
                <a:t>5</a:t>
              </a:r>
              <a:endParaRPr i="0" sz="1000" u="none" cap="none" strike="noStrike"/>
            </a:p>
          </p:txBody>
        </p:sp>
      </p:grpSp>
      <p:grpSp>
        <p:nvGrpSpPr>
          <p:cNvPr id="13" name="Google Shape;13;p1"/>
          <p:cNvGrpSpPr/>
          <p:nvPr/>
        </p:nvGrpSpPr>
        <p:grpSpPr>
          <a:xfrm>
            <a:off x="360" y="4927230"/>
            <a:ext cx="2390760" cy="215460"/>
            <a:chOff x="360" y="6569640"/>
            <a:chExt cx="2390760" cy="287280"/>
          </a:xfrm>
        </p:grpSpPr>
        <p:sp>
          <p:nvSpPr>
            <p:cNvPr id="14" name="Google Shape;14;p1"/>
            <p:cNvSpPr/>
            <p:nvPr/>
          </p:nvSpPr>
          <p:spPr>
            <a:xfrm>
              <a:off x="360" y="6569640"/>
              <a:ext cx="2390760" cy="287280"/>
            </a:xfrm>
            <a:prstGeom prst="rect">
              <a:avLst/>
            </a:prstGeom>
            <a:solidFill>
              <a:srgbClr val="59C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6080" y="6599880"/>
              <a:ext cx="2299320" cy="227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000" lIns="45700" spcFirstLastPara="1" rIns="457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00" u="none" cap="none" strike="noStrike">
                  <a:solidFill>
                    <a:srgbClr val="000000"/>
                  </a:solidFill>
                </a:rPr>
                <a:t>Session </a:t>
              </a:r>
              <a:r>
                <a:rPr lang="en-US" sz="1000"/>
                <a:t>4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, </a:t>
              </a:r>
              <a:r>
                <a:rPr lang="en-US" sz="1000"/>
                <a:t>13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.1</a:t>
              </a:r>
              <a:r>
                <a:rPr lang="en-US" sz="1000"/>
                <a:t>1</a:t>
              </a:r>
              <a:r>
                <a:rPr i="0" lang="en-US" sz="1000" u="none" cap="none" strike="noStrike">
                  <a:solidFill>
                    <a:srgbClr val="000000"/>
                  </a:solidFill>
                </a:rPr>
                <a:t>.202</a:t>
              </a:r>
              <a:r>
                <a:rPr lang="en-US" sz="1000"/>
                <a:t>4</a:t>
              </a:r>
              <a:endParaRPr sz="1000"/>
            </a:p>
          </p:txBody>
        </p:sp>
      </p:grpSp>
      <p:pic>
        <p:nvPicPr>
          <p:cNvPr descr="Picture 10"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4030" y="75515"/>
            <a:ext cx="1540621" cy="592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2392200" y="4927230"/>
            <a:ext cx="4616700" cy="215400"/>
          </a:xfrm>
          <a:prstGeom prst="rect">
            <a:avLst/>
          </a:prstGeom>
          <a:solidFill>
            <a:srgbClr val="A5E0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1"/>
          <p:cNvSpPr/>
          <p:nvPr/>
        </p:nvSpPr>
        <p:spPr>
          <a:xfrm>
            <a:off x="2437920" y="4949910"/>
            <a:ext cx="45252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u="none" cap="none" strike="noStrike">
                <a:solidFill>
                  <a:srgbClr val="000000"/>
                </a:solidFill>
              </a:rPr>
              <a:t>Introduction to Comput</a:t>
            </a:r>
            <a:r>
              <a:rPr lang="en-US" sz="1000"/>
              <a:t>ing</a:t>
            </a:r>
            <a:r>
              <a:rPr i="0" lang="en-US" sz="1000" u="none" cap="none" strike="noStrike">
                <a:solidFill>
                  <a:srgbClr val="000000"/>
                </a:solidFill>
              </a:rPr>
              <a:t> for the Social Sciences</a:t>
            </a:r>
            <a:endParaRPr i="0" sz="10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Relationship Id="rId4" Type="http://schemas.openxmlformats.org/officeDocument/2006/relationships/hyperlink" Target="https://x.com/xVollhard/status/1855510090037747830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code-basics.com/languages/python/lessons/magic-numbers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realpython.com/python-comments-guide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8982000" y="4970160"/>
            <a:ext cx="1605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805680" y="1265490"/>
            <a:ext cx="7422600" cy="1452000"/>
          </a:xfrm>
          <a:prstGeom prst="roundRect">
            <a:avLst>
              <a:gd fmla="val 16667" name="adj"/>
            </a:avLst>
          </a:prstGeom>
          <a:solidFill>
            <a:srgbClr val="A5E0F3"/>
          </a:solidFill>
          <a:ln>
            <a:noFill/>
          </a:ln>
          <a:effectLst>
            <a:outerShdw blurRad="38100" rotWithShape="0" dir="5400000" dist="2304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/>
          <p:nvPr/>
        </p:nvSpPr>
        <p:spPr>
          <a:xfrm>
            <a:off x="402840" y="1354860"/>
            <a:ext cx="8228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Introduction to Comput</a:t>
            </a:r>
            <a:r>
              <a:rPr lang="en-US" sz="3000"/>
              <a:t>ing</a:t>
            </a:r>
            <a:r>
              <a:rPr lang="en-US" sz="3000"/>
              <a:t> </a:t>
            </a:r>
            <a:endParaRPr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for the Social Sciences</a:t>
            </a:r>
            <a:endParaRPr i="0" sz="3000" u="none" cap="none" strike="noStrike"/>
          </a:p>
        </p:txBody>
      </p:sp>
      <p:sp>
        <p:nvSpPr>
          <p:cNvPr id="94" name="Google Shape;94;p20"/>
          <p:cNvSpPr/>
          <p:nvPr/>
        </p:nvSpPr>
        <p:spPr>
          <a:xfrm>
            <a:off x="448560" y="207600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00" u="none" cap="none" strike="noStrike">
                <a:solidFill>
                  <a:srgbClr val="000000"/>
                </a:solidFill>
              </a:rPr>
              <a:t>Session </a:t>
            </a:r>
            <a:r>
              <a:rPr lang="en-US" sz="2500"/>
              <a:t>4</a:t>
            </a:r>
            <a:r>
              <a:rPr i="0" lang="en-US" sz="2500" u="none" cap="none" strike="noStrike">
                <a:solidFill>
                  <a:srgbClr val="000000"/>
                </a:solidFill>
              </a:rPr>
              <a:t> - </a:t>
            </a:r>
            <a:r>
              <a:rPr lang="en-US" sz="2500"/>
              <a:t>Programming</a:t>
            </a:r>
            <a:endParaRPr i="0" sz="2500" u="none" cap="none" strike="noStrike"/>
          </a:p>
        </p:txBody>
      </p:sp>
      <p:sp>
        <p:nvSpPr>
          <p:cNvPr id="95" name="Google Shape;95;p20"/>
          <p:cNvSpPr/>
          <p:nvPr/>
        </p:nvSpPr>
        <p:spPr>
          <a:xfrm>
            <a:off x="448560" y="284076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000000"/>
                </a:solidFill>
              </a:rPr>
              <a:t>David Garcia</a:t>
            </a:r>
            <a:endParaRPr i="0" sz="3000" u="none" cap="none" strike="noStrike"/>
          </a:p>
        </p:txBody>
      </p:sp>
      <p:sp>
        <p:nvSpPr>
          <p:cNvPr id="96" name="Google Shape;96;p20"/>
          <p:cNvSpPr/>
          <p:nvPr/>
        </p:nvSpPr>
        <p:spPr>
          <a:xfrm>
            <a:off x="448560" y="3485700"/>
            <a:ext cx="8136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00" u="none" cap="none" strike="noStrike">
                <a:solidFill>
                  <a:srgbClr val="000000"/>
                </a:solidFill>
              </a:rPr>
              <a:t>Winter Semester 202</a:t>
            </a:r>
            <a:r>
              <a:rPr lang="en-US" sz="2500"/>
              <a:t>4</a:t>
            </a:r>
            <a:r>
              <a:rPr i="0" lang="en-US" sz="2500" u="none" cap="none" strike="noStrike">
                <a:solidFill>
                  <a:srgbClr val="000000"/>
                </a:solidFill>
              </a:rPr>
              <a:t>-2</a:t>
            </a:r>
            <a:r>
              <a:rPr lang="en-US" sz="2500"/>
              <a:t>5</a:t>
            </a:r>
            <a:endParaRPr i="0" sz="2500" u="none" cap="none" strike="noStrike"/>
          </a:p>
        </p:txBody>
      </p:sp>
      <p:sp>
        <p:nvSpPr>
          <p:cNvPr id="97" name="Google Shape;97;p20"/>
          <p:cNvSpPr/>
          <p:nvPr/>
        </p:nvSpPr>
        <p:spPr>
          <a:xfrm>
            <a:off x="7145645" y="4462475"/>
            <a:ext cx="1485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13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.1</a:t>
            </a:r>
            <a:r>
              <a:rPr lang="en-US" sz="2000"/>
              <a:t>1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.202</a:t>
            </a:r>
            <a:r>
              <a:rPr lang="en-US" sz="2000"/>
              <a:t>5</a:t>
            </a:r>
            <a:endParaRPr i="0" sz="20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Google Shape;186;p29"/>
          <p:cNvGraphicFramePr/>
          <p:nvPr/>
        </p:nvGraphicFramePr>
        <p:xfrm>
          <a:off x="76203" y="9962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{87BDD9A6-D427-48F5-B218-F29834FD63C4}</a:tableStyleId>
              </a:tblPr>
              <a:tblGrid>
                <a:gridCol w="1175925"/>
                <a:gridCol w="970975"/>
                <a:gridCol w="4876500"/>
              </a:tblGrid>
              <a:tr h="442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Examples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Description: 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High-level languages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128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level  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languages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Python, R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Java,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C, C++,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etc.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rowSpan="3">
                  <a:txBody>
                    <a:bodyPr/>
                    <a:lstStyle/>
                    <a:p>
                      <a:pPr indent="-203200" lvl="0" marL="177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Make reading &amp; writing programs easy for humans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03200" lvl="0" marL="177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Portable (independent of hardware)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03200" lvl="0" marL="177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 as efficient compared to low-level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03200" lvl="0" marL="177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Rich features - if else, for, while, identifiers, data structures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03200" lvl="0" marL="177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One instruction translates to multiple machine code instructions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03200" lvl="0" marL="177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Translated using a compiler or interpreter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12801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level    </a:t>
                      </a:r>
                      <a:endParaRPr b="1"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languages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Assembly language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vMerge="1"/>
              </a:tr>
              <a:tr h="6464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Machine code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vMerge="1"/>
              </a:tr>
            </a:tbl>
          </a:graphicData>
        </a:graphic>
      </p:graphicFrame>
      <p:pic>
        <p:nvPicPr>
          <p:cNvPr descr="Bild" id="187" name="Google Shape;1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0351" y="3934320"/>
            <a:ext cx="1720204" cy="7272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188" name="Google Shape;18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8627" y="947089"/>
            <a:ext cx="1923667" cy="11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0" y="315686"/>
            <a:ext cx="5312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Types of Programming Languages</a:t>
            </a:r>
            <a:endParaRPr/>
          </a:p>
        </p:txBody>
      </p:sp>
      <p:pic>
        <p:nvPicPr>
          <p:cNvPr descr="Bild" id="191" name="Google Shape;19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6796" y="2395326"/>
            <a:ext cx="1647339" cy="10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372292" y="1258089"/>
            <a:ext cx="83994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Interpreter: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Translates source code into machine code one command/line at a time and immediately executes them</a:t>
            </a:r>
            <a:endParaRPr b="1"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Interpreted every time program runs, no secondary file with machine code is saved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More time to execute =&gt; Interpreted code slower than compiled code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Shows errors as soon as it finds them =&gt; easier to debug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e.g., Python, Javascript</a:t>
            </a:r>
            <a:r>
              <a:rPr lang="en-US" sz="1800"/>
              <a:t>, R</a:t>
            </a:r>
            <a:endParaRPr sz="1800"/>
          </a:p>
        </p:txBody>
      </p:sp>
      <p:sp>
        <p:nvSpPr>
          <p:cNvPr id="199" name="Google Shape;199;p30"/>
          <p:cNvSpPr/>
          <p:nvPr/>
        </p:nvSpPr>
        <p:spPr>
          <a:xfrm>
            <a:off x="0" y="315686"/>
            <a:ext cx="4043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Interpreter vs. compiler</a:t>
            </a:r>
            <a:endParaRPr/>
          </a:p>
        </p:txBody>
      </p:sp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/>
        </p:nvSpPr>
        <p:spPr>
          <a:xfrm>
            <a:off x="372292" y="1258089"/>
            <a:ext cx="8399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Compiler:</a:t>
            </a:r>
            <a:endParaRPr i="1" sz="1800" u="none" cap="none" strike="noStrike">
              <a:solidFill>
                <a:srgbClr val="000000"/>
              </a:solidFill>
            </a:endParaRPr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Translates whole source code into compiled/machine code and saves it in a separate file</a:t>
            </a:r>
            <a:endParaRPr b="1"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Whole program needs to compile so slower to test/debug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Once compiled shows list of errors, if any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Compiled programs are faster to run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Users with compiled code can not see the source code or copy it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e.g., C</a:t>
            </a:r>
            <a:r>
              <a:rPr lang="en-US" sz="1800"/>
              <a:t>,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C++</a:t>
            </a:r>
            <a:r>
              <a:rPr lang="en-US" sz="1800"/>
              <a:t>, Java (kind of)</a:t>
            </a:r>
            <a:endParaRPr sz="1800"/>
          </a:p>
        </p:txBody>
      </p:sp>
      <p:sp>
        <p:nvSpPr>
          <p:cNvPr id="208" name="Google Shape;208;p31"/>
          <p:cNvSpPr/>
          <p:nvPr/>
        </p:nvSpPr>
        <p:spPr>
          <a:xfrm>
            <a:off x="0" y="315686"/>
            <a:ext cx="4043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Interpreter vs. compiler</a:t>
            </a:r>
            <a:endParaRPr/>
          </a:p>
        </p:txBody>
      </p:sp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0" y="315686"/>
            <a:ext cx="4043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Programming Language</a:t>
            </a:r>
            <a:endParaRPr/>
          </a:p>
        </p:txBody>
      </p:sp>
      <p:sp>
        <p:nvSpPr>
          <p:cNvPr id="218" name="Google Shape;218;p32"/>
          <p:cNvSpPr/>
          <p:nvPr/>
        </p:nvSpPr>
        <p:spPr>
          <a:xfrm flipH="1" rot="10800000">
            <a:off x="326575" y="1227859"/>
            <a:ext cx="8303094" cy="27545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372292" y="1227863"/>
            <a:ext cx="7697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59C7EB"/>
                </a:solidFill>
              </a:rPr>
              <a:t>Definition</a:t>
            </a:r>
            <a:endParaRPr b="1" sz="1800"/>
          </a:p>
          <a:p>
            <a:pPr indent="0" lvl="0" marL="0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programming language is a formal computer language used to communicate instructions to a machine. The instructions (commands) can either be written in machine code or as abstract, human readable source code that is automatically translated to machine code.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The description of a programming language is usually split into the two components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syntax (form)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and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semantics (meaning)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.</a:t>
            </a:r>
            <a:endParaRPr sz="1800"/>
          </a:p>
        </p:txBody>
      </p:sp>
      <p:sp>
        <p:nvSpPr>
          <p:cNvPr id="220" name="Google Shape;220;p32"/>
          <p:cNvSpPr/>
          <p:nvPr/>
        </p:nvSpPr>
        <p:spPr>
          <a:xfrm>
            <a:off x="372300" y="2968474"/>
            <a:ext cx="8107500" cy="897900"/>
          </a:xfrm>
          <a:prstGeom prst="rect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372292" y="1229317"/>
            <a:ext cx="83994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Syntax of a (programming) language: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structure: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which characters are allowed in the code?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how can these characters be combined to form valid words?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how can words be composed to form valid “expressions”?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does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not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specify the meaning of words and expressions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example: natural language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incorrect syntax: Carl soccer eats.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correct syntax: Carl eats soccer.</a:t>
            </a:r>
            <a:endParaRPr sz="1800"/>
          </a:p>
          <a:p>
            <a: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BUT not meaningful semantics</a:t>
            </a:r>
            <a:endParaRPr sz="1800"/>
          </a:p>
        </p:txBody>
      </p:sp>
      <p:sp>
        <p:nvSpPr>
          <p:cNvPr id="228" name="Google Shape;228;p33"/>
          <p:cNvSpPr/>
          <p:nvPr/>
        </p:nvSpPr>
        <p:spPr>
          <a:xfrm>
            <a:off x="0" y="315675"/>
            <a:ext cx="4841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Programming Language</a:t>
            </a:r>
            <a:r>
              <a:rPr lang="en-US" sz="2400"/>
              <a:t> Syntax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235" name="Google Shape;235;p34"/>
          <p:cNvSpPr txBox="1"/>
          <p:nvPr/>
        </p:nvSpPr>
        <p:spPr>
          <a:xfrm>
            <a:off x="317842" y="1128804"/>
            <a:ext cx="83994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 in Python:</a:t>
            </a:r>
            <a:endParaRPr i="1" sz="1800" u="none" cap="none" strike="noStrike">
              <a:solidFill>
                <a:srgbClr val="000000"/>
              </a:solidFill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i="1" sz="1800" u="none" cap="none" strike="noStrike">
              <a:solidFill>
                <a:srgbClr val="000000"/>
              </a:solidFill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i="1" sz="1800" u="none" cap="none" strike="noStrike">
              <a:solidFill>
                <a:srgbClr val="000000"/>
              </a:solidFill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i="1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syntactically incorrect command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2" marL="12001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structure of assignment is incorrect: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variable on left hand side, then ‘=’, then sum of a and b</a:t>
            </a:r>
            <a:endParaRPr sz="1800"/>
          </a:p>
          <a:p>
            <a:pPr indent="-196850" lvl="2" marL="12001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syntactically correct command BUT semantic meaning unclear in isolation</a:t>
            </a:r>
            <a:endParaRPr sz="1800"/>
          </a:p>
        </p:txBody>
      </p:sp>
      <p:sp>
        <p:nvSpPr>
          <p:cNvPr id="236" name="Google Shape;236;p34"/>
          <p:cNvSpPr/>
          <p:nvPr/>
        </p:nvSpPr>
        <p:spPr>
          <a:xfrm flipH="1" rot="10800000">
            <a:off x="1075513" y="1628740"/>
            <a:ext cx="1490994" cy="4703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880" y="0"/>
                </a:lnTo>
                <a:cubicBezTo>
                  <a:pt x="21277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1121234" y="1677773"/>
            <a:ext cx="215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x = a b +</a:t>
            </a:r>
            <a:endParaRPr/>
          </a:p>
        </p:txBody>
      </p:sp>
      <p:sp>
        <p:nvSpPr>
          <p:cNvPr id="238" name="Google Shape;238;p34"/>
          <p:cNvSpPr/>
          <p:nvPr/>
        </p:nvSpPr>
        <p:spPr>
          <a:xfrm flipH="1" rot="10800000">
            <a:off x="1098363" y="3527944"/>
            <a:ext cx="1490994" cy="4703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880" y="0"/>
                </a:lnTo>
                <a:cubicBezTo>
                  <a:pt x="21277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1144084" y="3576976"/>
            <a:ext cx="215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x = a + b</a:t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0" y="315675"/>
            <a:ext cx="4841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Programming Language</a:t>
            </a:r>
            <a:r>
              <a:rPr lang="en-US" sz="2400"/>
              <a:t> Syntax</a:t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5136525" y="1082825"/>
            <a:ext cx="3602400" cy="1422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5241350" y="1082813"/>
            <a:ext cx="4193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Programming language syntax is </a:t>
            </a:r>
            <a:r>
              <a:rPr lang="en-US" sz="1800"/>
              <a:t>defined in two parts: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lexical structure</a:t>
            </a:r>
            <a:endParaRPr sz="1800"/>
          </a:p>
          <a:p>
            <a:pPr indent="-2984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grammatical structure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372292" y="1000717"/>
            <a:ext cx="83994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defines the set of possible character sequences (lexemes) of a token</a:t>
            </a:r>
            <a:endParaRPr sz="1800"/>
          </a:p>
          <a:p>
            <a:pPr indent="-3111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specifies structure of “words” or tokens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reserved words</a:t>
            </a:r>
            <a:endParaRPr sz="1800"/>
          </a:p>
          <a:p>
            <a:pPr indent="914400" lvl="2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if, class, for, …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constants</a:t>
            </a:r>
            <a:endParaRPr sz="1800"/>
          </a:p>
          <a:p>
            <a:pPr indent="914400" lvl="2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numbers, e.g., 1, 42, -5, 1.2e5</a:t>
            </a:r>
            <a:endParaRPr sz="1800"/>
          </a:p>
          <a:p>
            <a:pPr indent="914400" lvl="2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strings, e.g., “Hello World” (including “”)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special characters</a:t>
            </a:r>
            <a:endParaRPr sz="1800"/>
          </a:p>
          <a:p>
            <a:pPr indent="914400" lvl="2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:, +=, +, -,…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111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identifier</a:t>
            </a:r>
            <a:endParaRPr sz="1800"/>
          </a:p>
          <a:p>
            <a:pPr indent="914400" lvl="2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my_function, long_variable_name,…</a:t>
            </a:r>
            <a:endParaRPr sz="1800"/>
          </a:p>
        </p:txBody>
      </p:sp>
      <p:sp>
        <p:nvSpPr>
          <p:cNvPr id="250" name="Google Shape;250;p35"/>
          <p:cNvSpPr/>
          <p:nvPr/>
        </p:nvSpPr>
        <p:spPr>
          <a:xfrm>
            <a:off x="0" y="315675"/>
            <a:ext cx="4841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Lexical Structure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/>
          <p:nvPr/>
        </p:nvSpPr>
        <p:spPr>
          <a:xfrm flipH="1" rot="10800000">
            <a:off x="1238096" y="2174448"/>
            <a:ext cx="4044762" cy="600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880" y="0"/>
                </a:lnTo>
                <a:cubicBezTo>
                  <a:pt x="21277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372300" y="992725"/>
            <a:ext cx="86607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US" sz="1800"/>
              <a:t>Formally defined</a:t>
            </a:r>
            <a:r>
              <a:rPr lang="en-US" sz="1800"/>
              <a:t>, e.g.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Backus-Naur-Form (BNF)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introduced to describe the syntax of Algol60 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uses a range of symbols and expressions to create 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production rules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symbol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&gt; </a:t>
            </a:r>
            <a:r>
              <a:rPr b="0" i="0" lang="en-US" sz="18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::=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__expression__ </a:t>
            </a:r>
            <a:endParaRPr b="0" i="0" sz="18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"/>
              <a:ea typeface="Courier"/>
              <a:cs typeface="Courier"/>
              <a:sym typeface="Courier"/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&lt;symbol&gt; is </a:t>
            </a:r>
            <a:r>
              <a:rPr lang="en-US" sz="1800"/>
              <a:t>called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a nonterminal 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__expression__ consists of one or more sequences of symbols </a:t>
            </a:r>
            <a:endParaRPr sz="1800"/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"::=" means that the symbol on the left must be replaced with the expression on the right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9" name="Google Shape;259;p36"/>
          <p:cNvSpPr/>
          <p:nvPr/>
        </p:nvSpPr>
        <p:spPr>
          <a:xfrm>
            <a:off x="0" y="315675"/>
            <a:ext cx="4841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Grammatical</a:t>
            </a:r>
            <a:r>
              <a:rPr lang="en-US" sz="2400"/>
              <a:t> Structure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/>
        </p:nvSpPr>
        <p:spPr>
          <a:xfrm flipH="1" rot="10800000">
            <a:off x="1229396" y="960673"/>
            <a:ext cx="4044762" cy="600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880" y="0"/>
                </a:lnTo>
                <a:cubicBezTo>
                  <a:pt x="21277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441800" y="1098200"/>
            <a:ext cx="8660700" cy="3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9144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b="1" i="0" lang="en-US" sz="1800" u="none" cap="none" strike="noStrike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symbol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&gt; </a:t>
            </a:r>
            <a:r>
              <a:rPr b="0" i="0" lang="en-US" sz="18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::=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__expression__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structure: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Char char="○"/>
            </a:pPr>
            <a:r>
              <a:rPr lang="en-US" sz="1800">
                <a:solidFill>
                  <a:schemeClr val="dk1"/>
                </a:solidFill>
              </a:rPr>
              <a:t>right side describes what left is replaced with, separated by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::=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○"/>
            </a:pPr>
            <a:r>
              <a:rPr lang="en-US" sz="1800">
                <a:solidFill>
                  <a:schemeClr val="dk1"/>
                </a:solidFill>
              </a:rPr>
              <a:t>alternatives for the replacement listed with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”|”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terminal symbols (= fixed expressions), e.g.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class</a:t>
            </a:r>
            <a:r>
              <a:rPr lang="en-US" sz="1800">
                <a:solidFill>
                  <a:schemeClr val="dk1"/>
                </a:solidFill>
              </a:rPr>
              <a:t> or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non-terminal symbols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e.g.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&lt;digit&gt;::= 0|1|2|3|4|5|6|7|8|9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optional expressions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■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&lt;var-def&gt;::=[&lt;modifier&gt;]&lt;type&gt;&lt;identifier&gt;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268" name="Google Shape;268;p37"/>
          <p:cNvSpPr/>
          <p:nvPr/>
        </p:nvSpPr>
        <p:spPr>
          <a:xfrm>
            <a:off x="0" y="315675"/>
            <a:ext cx="4841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Grammatical Structure</a:t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835825" y="4312900"/>
            <a:ext cx="6924600" cy="486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441812" y="42648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Century Schoolbook"/>
              <a:buNone/>
            </a:pPr>
            <a:r>
              <a:rPr lang="en-US" sz="1920"/>
              <a:t>We will learn much more about grammars in Sessions 8-10</a:t>
            </a:r>
            <a:endParaRPr sz="995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277" name="Google Shape;277;p38"/>
          <p:cNvSpPr txBox="1"/>
          <p:nvPr/>
        </p:nvSpPr>
        <p:spPr>
          <a:xfrm>
            <a:off x="372300" y="1076925"/>
            <a:ext cx="85518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Semantics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specifies the meaning of a syntactically correct expression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e.g.: i = i + 1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-US" sz="1800"/>
              <a:t>means: </a:t>
            </a:r>
            <a:r>
              <a:rPr i="1" lang="en-US" sz="1800" u="none" cap="none" strike="noStrike">
                <a:solidFill>
                  <a:srgbClr val="000000"/>
                </a:solidFill>
              </a:rPr>
              <a:t>the value of the memory block that i is pointing to is incremented by 1 after execution</a:t>
            </a:r>
            <a:endParaRPr i="1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description of semantics usually in natural language but it can be translated into </a:t>
            </a:r>
            <a:r>
              <a:rPr lang="en-US" sz="1800"/>
              <a:t>machine code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semantic validation after validation of the syntax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are the data types of operations compatible?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is the identifier valid?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PyCharm or other Python editors typically check your code for inconsistencies</a:t>
            </a:r>
            <a:endParaRPr sz="1800"/>
          </a:p>
        </p:txBody>
      </p:sp>
      <p:sp>
        <p:nvSpPr>
          <p:cNvPr id="278" name="Google Shape;278;p38"/>
          <p:cNvSpPr/>
          <p:nvPr/>
        </p:nvSpPr>
        <p:spPr>
          <a:xfrm>
            <a:off x="0" y="315675"/>
            <a:ext cx="61419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Programming Language Semantics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0" y="236790"/>
            <a:ext cx="2796000" cy="4317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7674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/>
          <p:nvPr/>
        </p:nvSpPr>
        <p:spPr>
          <a:xfrm>
            <a:off x="272160" y="236790"/>
            <a:ext cx="7956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45700" spcFirstLastPara="1" rIns="457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Course Outline</a:t>
            </a:r>
            <a:endParaRPr i="0" sz="2400" u="none" cap="none" strike="noStrike"/>
          </a:p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106" name="Google Shape;106;p21"/>
          <p:cNvSpPr/>
          <p:nvPr/>
        </p:nvSpPr>
        <p:spPr>
          <a:xfrm>
            <a:off x="405870" y="1218200"/>
            <a:ext cx="39477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28440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1: Introduction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2"/>
                </a:solidFill>
              </a:rPr>
              <a:t>Session 2: Information Coding </a:t>
            </a:r>
            <a:endParaRPr i="0" sz="1600" u="none" cap="none" strike="noStrike">
              <a:solidFill>
                <a:schemeClr val="dk2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3: Data Structures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chemeClr val="dk1"/>
                </a:solidFill>
              </a:rPr>
              <a:t>Session 4: Programming</a:t>
            </a:r>
            <a:endParaRPr i="0" sz="1600" u="none" cap="none" strike="noStrike">
              <a:solidFill>
                <a:schemeClr val="dk1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5: Algorithms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6: Recursion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7: Sorting Algorithms</a:t>
            </a:r>
            <a:endParaRPr i="0" sz="1600" u="none" cap="none" strike="noStrike">
              <a:solidFill>
                <a:srgbClr val="A7A7A7"/>
              </a:solidFill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4353575" y="1218200"/>
            <a:ext cx="4493400" cy="4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8: Time Comp</a:t>
            </a:r>
            <a:r>
              <a:rPr lang="en-US" sz="1600">
                <a:solidFill>
                  <a:srgbClr val="A7A7A7"/>
                </a:solidFill>
              </a:rPr>
              <a:t>lexity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9: </a:t>
            </a:r>
            <a:r>
              <a:rPr lang="en-US" sz="1600">
                <a:solidFill>
                  <a:srgbClr val="A7A7A7"/>
                </a:solidFill>
              </a:rPr>
              <a:t>Formal Languages and Automata</a:t>
            </a:r>
            <a:endParaRPr sz="1600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10: Turing Machines and Complexity Classes</a:t>
            </a:r>
            <a:endParaRPr sz="1600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lang="en-US" sz="1600">
                <a:solidFill>
                  <a:srgbClr val="A7A7A7"/>
                </a:solidFill>
              </a:rPr>
              <a:t>Session 11: Databases</a:t>
            </a:r>
            <a:endParaRPr sz="1600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</a:t>
            </a:r>
            <a:r>
              <a:rPr lang="en-US" sz="1600">
                <a:solidFill>
                  <a:srgbClr val="A7A7A7"/>
                </a:solidFill>
              </a:rPr>
              <a:t>2</a:t>
            </a:r>
            <a:r>
              <a:rPr i="0" lang="en-US" sz="1600" u="none" cap="none" strike="noStrike">
                <a:solidFill>
                  <a:srgbClr val="A7A7A7"/>
                </a:solidFill>
              </a:rPr>
              <a:t>: Parallel Programming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13: Social Science Applications</a:t>
            </a:r>
            <a:endParaRPr i="0" sz="1600" u="none" cap="none" strike="noStrike">
              <a:solidFill>
                <a:srgbClr val="A7A7A7"/>
              </a:solidFill>
            </a:endParaRPr>
          </a:p>
          <a:p>
            <a:pPr indent="-284400" lvl="0" marL="28584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A7A7A7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A7A7A7"/>
                </a:solidFill>
              </a:rPr>
              <a:t>Session 14: Exam Review</a:t>
            </a:r>
            <a:endParaRPr i="0" sz="1600" u="none" cap="none" strike="noStrike">
              <a:solidFill>
                <a:srgbClr val="A7A7A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285" name="Google Shape;285;p39"/>
          <p:cNvSpPr txBox="1"/>
          <p:nvPr/>
        </p:nvSpPr>
        <p:spPr>
          <a:xfrm>
            <a:off x="372292" y="968767"/>
            <a:ext cx="83994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Type Systems: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defines how a programming language classifies values and expressions into types, how it can manipulate those types and how they interact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assignment of types to “objects” (variables, functions, objects)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restrict the range of values of variables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check correct usage to avoid errors at runtime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primitive data types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int, double etc.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Python flexibly adjusts data types contrary to most other languages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programming languages like Java or C have rules to check the correct type assignment etc.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Python does all of this at runtime (and is slower because of that…)</a:t>
            </a:r>
            <a:endParaRPr sz="1800"/>
          </a:p>
        </p:txBody>
      </p:sp>
      <p:sp>
        <p:nvSpPr>
          <p:cNvPr id="286" name="Google Shape;286;p39"/>
          <p:cNvSpPr/>
          <p:nvPr/>
        </p:nvSpPr>
        <p:spPr>
          <a:xfrm>
            <a:off x="0" y="315675"/>
            <a:ext cx="61419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Programming Semantics: Type Systems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293" name="Google Shape;293;p40"/>
          <p:cNvSpPr/>
          <p:nvPr/>
        </p:nvSpPr>
        <p:spPr>
          <a:xfrm flipH="1" rot="10800000">
            <a:off x="270313" y="957073"/>
            <a:ext cx="8591886" cy="39244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91" y="0"/>
                </a:lnTo>
                <a:cubicBezTo>
                  <a:pt x="21148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DEFF9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356088" y="1000200"/>
            <a:ext cx="85176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Why are there so many different programming languages?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Area of use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simple scripts vs. complex programs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simple numerical calculations vs. interactive, multi-layered programs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Algorithmic needs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size of the program vs. its speed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some languages are better suited for certain kinds of algorithms than others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Historical origins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traditional mathematics based on functions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symbolic logic from the 19th century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inspired by concrete hardware platforms</a:t>
            </a:r>
            <a:endParaRPr sz="1800"/>
          </a:p>
        </p:txBody>
      </p:sp>
      <p:sp>
        <p:nvSpPr>
          <p:cNvPr id="295" name="Google Shape;295;p40"/>
          <p:cNvSpPr/>
          <p:nvPr/>
        </p:nvSpPr>
        <p:spPr>
          <a:xfrm>
            <a:off x="0" y="315675"/>
            <a:ext cx="5921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Outtake - </a:t>
            </a:r>
            <a:r>
              <a:rPr lang="en-US" sz="2400"/>
              <a:t>Programming in Data Science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302" name="Google Shape;302;p41"/>
          <p:cNvSpPr/>
          <p:nvPr/>
        </p:nvSpPr>
        <p:spPr>
          <a:xfrm flipH="1" rot="10800000">
            <a:off x="270313" y="957073"/>
            <a:ext cx="8591886" cy="39244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91" y="0"/>
                </a:lnTo>
                <a:cubicBezTo>
                  <a:pt x="21148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DEFF9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0" y="315675"/>
            <a:ext cx="5921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Outtake - Programming in Data Science</a:t>
            </a: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100" y="1186899"/>
            <a:ext cx="2111149" cy="16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 rotWithShape="1">
          <a:blip r:embed="rId4">
            <a:alphaModFix/>
          </a:blip>
          <a:srcRect b="9362" l="0" r="0" t="0"/>
          <a:stretch/>
        </p:blipFill>
        <p:spPr>
          <a:xfrm>
            <a:off x="698075" y="1185500"/>
            <a:ext cx="1740140" cy="17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/>
          <p:nvPr/>
        </p:nvSpPr>
        <p:spPr>
          <a:xfrm>
            <a:off x="593563" y="2918925"/>
            <a:ext cx="85176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Choose programming language depending on purpose of the software</a:t>
            </a:r>
            <a:endParaRPr b="1"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Scripting languages for simple routinary tasks (e.g. bash)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Python for NLP or information retrieval thanks to available packages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 for statistical analysis, especially if using advanced methods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Other languages when efficiency is key: Julia, AWK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Languages for visualization and interactive software: JavaScript, NetLogo</a:t>
            </a:r>
            <a:endParaRPr sz="1800"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425" y="1462225"/>
            <a:ext cx="1833350" cy="11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9112" y="1279688"/>
            <a:ext cx="1453637" cy="145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/>
          <p:nvPr/>
        </p:nvSpPr>
        <p:spPr>
          <a:xfrm>
            <a:off x="-2" y="315675"/>
            <a:ext cx="3796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372292" y="1029489"/>
            <a:ext cx="839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chemeClr val="dk2"/>
                </a:solidFill>
              </a:rPr>
              <a:t>Fundamentals of programming</a:t>
            </a:r>
            <a:endParaRPr>
              <a:solidFill>
                <a:schemeClr val="dk2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Programming paradigms</a:t>
            </a:r>
            <a:endParaRPr i="0" sz="2000" u="none" cap="none" strike="noStrike">
              <a:solidFill>
                <a:schemeClr val="dk2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-US" sz="2000">
                <a:solidFill>
                  <a:schemeClr val="dk2"/>
                </a:solidFill>
              </a:rPr>
              <a:t>Good programming practices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Programming paradigms</a:t>
            </a:r>
            <a:endParaRPr sz="4400"/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/>
          <p:nvPr/>
        </p:nvSpPr>
        <p:spPr>
          <a:xfrm flipH="1" rot="10800000">
            <a:off x="531800" y="1489498"/>
            <a:ext cx="3868614" cy="9487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372292" y="1029489"/>
            <a:ext cx="839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Programming paradigms are a</a:t>
            </a:r>
            <a:r>
              <a:rPr i="0" lang="en-US" sz="1500" u="none" cap="none" strike="noStrike">
                <a:solidFill>
                  <a:srgbClr val="000000"/>
                </a:solidFill>
              </a:rPr>
              <a:t> way to classify programming languages based on their features</a:t>
            </a:r>
            <a:endParaRPr sz="1300"/>
          </a:p>
        </p:txBody>
      </p:sp>
      <p:sp>
        <p:nvSpPr>
          <p:cNvPr id="326" name="Google Shape;326;p43"/>
          <p:cNvSpPr txBox="1"/>
          <p:nvPr/>
        </p:nvSpPr>
        <p:spPr>
          <a:xfrm>
            <a:off x="596175" y="1568275"/>
            <a:ext cx="39204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Imperative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Explicit statements that directly change a program state (data fields)</a:t>
            </a:r>
            <a:endParaRPr/>
          </a:p>
        </p:txBody>
      </p:sp>
      <p:sp>
        <p:nvSpPr>
          <p:cNvPr id="327" name="Google Shape;327;p43"/>
          <p:cNvSpPr/>
          <p:nvPr/>
        </p:nvSpPr>
        <p:spPr>
          <a:xfrm flipH="1" rot="10800000">
            <a:off x="4877014" y="1489514"/>
            <a:ext cx="3810024" cy="10101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4961712" y="1544839"/>
            <a:ext cx="3810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Declarative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Only describe properties of the desired result, but not how to compute it</a:t>
            </a:r>
            <a:endParaRPr/>
          </a:p>
        </p:txBody>
      </p:sp>
      <p:sp>
        <p:nvSpPr>
          <p:cNvPr id="329" name="Google Shape;329;p43"/>
          <p:cNvSpPr/>
          <p:nvPr/>
        </p:nvSpPr>
        <p:spPr>
          <a:xfrm>
            <a:off x="-2" y="315675"/>
            <a:ext cx="3796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Programming paradigms</a:t>
            </a:r>
            <a:endParaRPr sz="4400"/>
          </a:p>
        </p:txBody>
      </p:sp>
      <p:sp>
        <p:nvSpPr>
          <p:cNvPr id="331" name="Google Shape;331;p43"/>
          <p:cNvSpPr txBox="1"/>
          <p:nvPr/>
        </p:nvSpPr>
        <p:spPr>
          <a:xfrm>
            <a:off x="471900" y="2720150"/>
            <a:ext cx="386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Helvetica Neue"/>
              <a:buNone/>
            </a:pPr>
            <a:r>
              <a:rPr i="0" lang="en-US" sz="1800" u="none" cap="none" strike="noStrike">
                <a:solidFill>
                  <a:srgbClr val="202122"/>
                </a:solidFill>
              </a:rPr>
              <a:t>focuses on describing </a:t>
            </a:r>
            <a:r>
              <a:rPr b="1" i="1" lang="en-US" sz="1800" u="none" cap="none" strike="noStrike">
                <a:solidFill>
                  <a:srgbClr val="202122"/>
                </a:solidFill>
              </a:rPr>
              <a:t>how</a:t>
            </a:r>
            <a:r>
              <a:rPr i="0" lang="en-US" sz="1800" u="none" cap="none" strike="noStrike">
                <a:solidFill>
                  <a:srgbClr val="202122"/>
                </a:solidFill>
              </a:rPr>
              <a:t> a program operates.</a:t>
            </a:r>
            <a:endParaRPr sz="1800"/>
          </a:p>
        </p:txBody>
      </p:sp>
      <p:sp>
        <p:nvSpPr>
          <p:cNvPr id="332" name="Google Shape;332;p43"/>
          <p:cNvSpPr txBox="1"/>
          <p:nvPr/>
        </p:nvSpPr>
        <p:spPr>
          <a:xfrm>
            <a:off x="4851400" y="2720150"/>
            <a:ext cx="3920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Helvetica Neue"/>
              <a:buNone/>
            </a:pPr>
            <a:r>
              <a:rPr i="0" lang="en-US" sz="1700" u="none" cap="none" strike="noStrike">
                <a:solidFill>
                  <a:srgbClr val="202122"/>
                </a:solidFill>
              </a:rPr>
              <a:t>focuses on </a:t>
            </a:r>
            <a:r>
              <a:rPr b="1" i="1" lang="en-US" sz="1700" u="none" cap="none" strike="noStrike">
                <a:solidFill>
                  <a:srgbClr val="202122"/>
                </a:solidFill>
              </a:rPr>
              <a:t>what</a:t>
            </a:r>
            <a:r>
              <a:rPr i="0" lang="en-US" sz="1700" u="none" cap="none" strike="noStrike">
                <a:solidFill>
                  <a:srgbClr val="202122"/>
                </a:solidFill>
              </a:rPr>
              <a:t> the program should accomplish without specifying </a:t>
            </a:r>
            <a:r>
              <a:rPr i="1" lang="en-US" sz="1700" u="none" cap="none" strike="noStrike">
                <a:solidFill>
                  <a:srgbClr val="202122"/>
                </a:solidFill>
              </a:rPr>
              <a:t>how</a:t>
            </a:r>
            <a:r>
              <a:rPr i="0" lang="en-US" sz="1700" u="none" cap="none" strike="noStrike">
                <a:solidFill>
                  <a:srgbClr val="202122"/>
                </a:solidFill>
              </a:rPr>
              <a:t> the program should achieve the result.</a:t>
            </a:r>
            <a:endParaRPr sz="1700"/>
          </a:p>
        </p:txBody>
      </p:sp>
      <p:sp>
        <p:nvSpPr>
          <p:cNvPr id="333" name="Google Shape;333;p43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/>
          <p:nvPr/>
        </p:nvSpPr>
        <p:spPr>
          <a:xfrm flipH="1" rot="10800000">
            <a:off x="531800" y="1489498"/>
            <a:ext cx="3868614" cy="9487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372292" y="1029489"/>
            <a:ext cx="839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Programming paradigms are a</a:t>
            </a:r>
            <a:r>
              <a:rPr i="0" lang="en-US" sz="1500" u="none" cap="none" strike="noStrike">
                <a:solidFill>
                  <a:srgbClr val="000000"/>
                </a:solidFill>
              </a:rPr>
              <a:t> way to classify programming languages based on their features</a:t>
            </a:r>
            <a:endParaRPr sz="1300"/>
          </a:p>
        </p:txBody>
      </p:sp>
      <p:sp>
        <p:nvSpPr>
          <p:cNvPr id="341" name="Google Shape;341;p44"/>
          <p:cNvSpPr txBox="1"/>
          <p:nvPr/>
        </p:nvSpPr>
        <p:spPr>
          <a:xfrm>
            <a:off x="596175" y="1568275"/>
            <a:ext cx="39204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Imperative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Explicit statements that directly change a program state (data fields)</a:t>
            </a:r>
            <a:endParaRPr/>
          </a:p>
        </p:txBody>
      </p:sp>
      <p:sp>
        <p:nvSpPr>
          <p:cNvPr id="342" name="Google Shape;342;p44"/>
          <p:cNvSpPr/>
          <p:nvPr/>
        </p:nvSpPr>
        <p:spPr>
          <a:xfrm flipH="1" rot="10800000">
            <a:off x="4877014" y="1489514"/>
            <a:ext cx="3810024" cy="10101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4961712" y="1544839"/>
            <a:ext cx="3810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Declarative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Only describe properties of the desired result, but not how to compute it</a:t>
            </a:r>
            <a:endParaRPr/>
          </a:p>
        </p:txBody>
      </p:sp>
      <p:sp>
        <p:nvSpPr>
          <p:cNvPr id="344" name="Google Shape;344;p44"/>
          <p:cNvSpPr/>
          <p:nvPr/>
        </p:nvSpPr>
        <p:spPr>
          <a:xfrm flipH="1" rot="10800000">
            <a:off x="477576" y="2587218"/>
            <a:ext cx="3810024" cy="116667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4"/>
          <p:cNvSpPr txBox="1"/>
          <p:nvPr/>
        </p:nvSpPr>
        <p:spPr>
          <a:xfrm>
            <a:off x="586011" y="2577634"/>
            <a:ext cx="381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Structured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Logical program structure with use of structured control flow constructs, block structures and subroutines</a:t>
            </a:r>
            <a:endParaRPr/>
          </a:p>
        </p:txBody>
      </p:sp>
      <p:sp>
        <p:nvSpPr>
          <p:cNvPr id="346" name="Google Shape;346;p44"/>
          <p:cNvSpPr/>
          <p:nvPr/>
        </p:nvSpPr>
        <p:spPr>
          <a:xfrm>
            <a:off x="-2" y="315675"/>
            <a:ext cx="3796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Programming paradigms</a:t>
            </a:r>
            <a:endParaRPr sz="4400"/>
          </a:p>
        </p:txBody>
      </p:sp>
      <p:sp>
        <p:nvSpPr>
          <p:cNvPr id="348" name="Google Shape;348;p44"/>
          <p:cNvSpPr/>
          <p:nvPr/>
        </p:nvSpPr>
        <p:spPr>
          <a:xfrm flipH="1" rot="10800000">
            <a:off x="477575" y="3800064"/>
            <a:ext cx="3876390" cy="10531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596175" y="3870650"/>
            <a:ext cx="359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C7EB"/>
                </a:solidFill>
              </a:rPr>
              <a:t>Object oriented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groups instructions with the data they operate on in the form of “objects”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0" name="Google Shape;350;p44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/>
          <p:nvPr/>
        </p:nvSpPr>
        <p:spPr>
          <a:xfrm flipH="1" rot="10800000">
            <a:off x="4877014" y="3096589"/>
            <a:ext cx="3810024" cy="10101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5"/>
          <p:cNvSpPr/>
          <p:nvPr/>
        </p:nvSpPr>
        <p:spPr>
          <a:xfrm flipH="1" rot="10800000">
            <a:off x="531800" y="1489498"/>
            <a:ext cx="3868614" cy="9487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372292" y="1029489"/>
            <a:ext cx="839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Programming paradigms are a</a:t>
            </a:r>
            <a:r>
              <a:rPr i="0" lang="en-US" sz="1500" u="none" cap="none" strike="noStrike">
                <a:solidFill>
                  <a:srgbClr val="000000"/>
                </a:solidFill>
              </a:rPr>
              <a:t> way to classify programming languages based on their features</a:t>
            </a:r>
            <a:endParaRPr sz="1300"/>
          </a:p>
        </p:txBody>
      </p:sp>
      <p:sp>
        <p:nvSpPr>
          <p:cNvPr id="359" name="Google Shape;359;p45"/>
          <p:cNvSpPr txBox="1"/>
          <p:nvPr/>
        </p:nvSpPr>
        <p:spPr>
          <a:xfrm>
            <a:off x="596175" y="1568275"/>
            <a:ext cx="39204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Imperative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Explicit statements that directly change a program state (data fields)</a:t>
            </a:r>
            <a:endParaRPr/>
          </a:p>
        </p:txBody>
      </p:sp>
      <p:sp>
        <p:nvSpPr>
          <p:cNvPr id="360" name="Google Shape;360;p45"/>
          <p:cNvSpPr/>
          <p:nvPr/>
        </p:nvSpPr>
        <p:spPr>
          <a:xfrm flipH="1" rot="10800000">
            <a:off x="4877014" y="1489514"/>
            <a:ext cx="3810024" cy="10101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5"/>
          <p:cNvSpPr txBox="1"/>
          <p:nvPr/>
        </p:nvSpPr>
        <p:spPr>
          <a:xfrm>
            <a:off x="4961712" y="1544839"/>
            <a:ext cx="3810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Declarative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Only describe properties of the desired result, but not how to compute it</a:t>
            </a:r>
            <a:endParaRPr/>
          </a:p>
        </p:txBody>
      </p:sp>
      <p:sp>
        <p:nvSpPr>
          <p:cNvPr id="362" name="Google Shape;362;p45"/>
          <p:cNvSpPr txBox="1"/>
          <p:nvPr/>
        </p:nvSpPr>
        <p:spPr>
          <a:xfrm>
            <a:off x="4961718" y="3155819"/>
            <a:ext cx="3810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Functional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desired result is declared as the value of a series of function applications</a:t>
            </a:r>
            <a:endParaRPr/>
          </a:p>
        </p:txBody>
      </p:sp>
      <p:sp>
        <p:nvSpPr>
          <p:cNvPr id="363" name="Google Shape;363;p45"/>
          <p:cNvSpPr/>
          <p:nvPr/>
        </p:nvSpPr>
        <p:spPr>
          <a:xfrm flipH="1" rot="10800000">
            <a:off x="477576" y="2587218"/>
            <a:ext cx="3810024" cy="116667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586011" y="2577634"/>
            <a:ext cx="381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Structured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Logical program structure with use of structured control flow constructs, block structures and subroutines</a:t>
            </a:r>
            <a:endParaRPr/>
          </a:p>
        </p:txBody>
      </p:sp>
      <p:sp>
        <p:nvSpPr>
          <p:cNvPr id="365" name="Google Shape;365;p45"/>
          <p:cNvSpPr/>
          <p:nvPr/>
        </p:nvSpPr>
        <p:spPr>
          <a:xfrm>
            <a:off x="-2" y="315675"/>
            <a:ext cx="3796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6" name="Google Shape;366;p45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Programming paradigms</a:t>
            </a:r>
            <a:endParaRPr sz="4400"/>
          </a:p>
        </p:txBody>
      </p:sp>
      <p:sp>
        <p:nvSpPr>
          <p:cNvPr id="367" name="Google Shape;367;p45"/>
          <p:cNvSpPr/>
          <p:nvPr/>
        </p:nvSpPr>
        <p:spPr>
          <a:xfrm flipH="1" rot="10800000">
            <a:off x="477575" y="3800064"/>
            <a:ext cx="3876390" cy="10531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596175" y="3870650"/>
            <a:ext cx="359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C7EB"/>
                </a:solidFill>
              </a:rPr>
              <a:t>Object oriented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groups instructions with the data they operate on in the form of “objects”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69" name="Google Shape;369;p4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/>
          <p:nvPr/>
        </p:nvSpPr>
        <p:spPr>
          <a:xfrm>
            <a:off x="372292" y="1029489"/>
            <a:ext cx="839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Programming paradigms are a</a:t>
            </a:r>
            <a:r>
              <a:rPr i="0" lang="en-US" sz="1500" u="none" cap="none" strike="noStrike">
                <a:solidFill>
                  <a:srgbClr val="000000"/>
                </a:solidFill>
              </a:rPr>
              <a:t> way to classify programming languages based on their features</a:t>
            </a:r>
            <a:endParaRPr sz="1300"/>
          </a:p>
        </p:txBody>
      </p:sp>
      <p:sp>
        <p:nvSpPr>
          <p:cNvPr id="376" name="Google Shape;376;p46"/>
          <p:cNvSpPr/>
          <p:nvPr/>
        </p:nvSpPr>
        <p:spPr>
          <a:xfrm flipH="1" rot="10800000">
            <a:off x="531800" y="1506436"/>
            <a:ext cx="3938274" cy="100391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596175" y="1568275"/>
            <a:ext cx="39204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Imperative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Explicit statements that directly change a program state (data fields)</a:t>
            </a:r>
            <a:endParaRPr/>
          </a:p>
        </p:txBody>
      </p:sp>
      <p:sp>
        <p:nvSpPr>
          <p:cNvPr id="378" name="Google Shape;378;p46"/>
          <p:cNvSpPr/>
          <p:nvPr/>
        </p:nvSpPr>
        <p:spPr>
          <a:xfrm flipH="1" rot="10800000">
            <a:off x="4877014" y="1489514"/>
            <a:ext cx="3810024" cy="10101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6"/>
          <p:cNvSpPr txBox="1"/>
          <p:nvPr/>
        </p:nvSpPr>
        <p:spPr>
          <a:xfrm>
            <a:off x="4961712" y="1544839"/>
            <a:ext cx="3810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Declarative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Only describe properties of the desired result, but not how to compute it</a:t>
            </a:r>
            <a:endParaRPr/>
          </a:p>
        </p:txBody>
      </p:sp>
      <p:sp>
        <p:nvSpPr>
          <p:cNvPr id="380" name="Google Shape;380;p46"/>
          <p:cNvSpPr txBox="1"/>
          <p:nvPr/>
        </p:nvSpPr>
        <p:spPr>
          <a:xfrm>
            <a:off x="531803" y="3830787"/>
            <a:ext cx="3810000" cy="9678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lang="en-US" sz="1600">
                <a:solidFill>
                  <a:srgbClr val="59C7EB"/>
                </a:solidFill>
              </a:rPr>
              <a:t>Object oriented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600" u="none" cap="none" strike="noStrike">
                <a:solidFill>
                  <a:srgbClr val="000000"/>
                </a:solidFill>
              </a:rPr>
              <a:t>groups instructions with the data they operate on in the form of “objects”</a:t>
            </a:r>
            <a:endParaRPr sz="1600"/>
          </a:p>
        </p:txBody>
      </p:sp>
      <p:sp>
        <p:nvSpPr>
          <p:cNvPr id="381" name="Google Shape;381;p46"/>
          <p:cNvSpPr/>
          <p:nvPr/>
        </p:nvSpPr>
        <p:spPr>
          <a:xfrm flipH="1" rot="10800000">
            <a:off x="4961688" y="3096589"/>
            <a:ext cx="3810024" cy="9454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4961718" y="3155819"/>
            <a:ext cx="3810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Functional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desired result is declared as the value of a series of function applications</a:t>
            </a:r>
            <a:endParaRPr/>
          </a:p>
        </p:txBody>
      </p:sp>
      <p:sp>
        <p:nvSpPr>
          <p:cNvPr id="383" name="Google Shape;383;p46"/>
          <p:cNvSpPr/>
          <p:nvPr/>
        </p:nvSpPr>
        <p:spPr>
          <a:xfrm flipH="1" rot="10800000">
            <a:off x="477576" y="2587218"/>
            <a:ext cx="3810024" cy="116667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586011" y="2577634"/>
            <a:ext cx="381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600" u="none" cap="none" strike="noStrike">
                <a:solidFill>
                  <a:srgbClr val="59C7EB"/>
                </a:solidFill>
              </a:rPr>
              <a:t>Structured</a:t>
            </a:r>
            <a:br>
              <a:rPr lang="en-US"/>
            </a:br>
            <a:r>
              <a:rPr i="0" lang="en-US" sz="1600" u="none" cap="none" strike="noStrike">
                <a:solidFill>
                  <a:srgbClr val="000000"/>
                </a:solidFill>
              </a:rPr>
              <a:t>Logical program structure with use of structured control flow constructs, block structures and subroutines</a:t>
            </a:r>
            <a:endParaRPr/>
          </a:p>
        </p:txBody>
      </p:sp>
      <p:sp>
        <p:nvSpPr>
          <p:cNvPr id="385" name="Google Shape;385;p46"/>
          <p:cNvSpPr/>
          <p:nvPr/>
        </p:nvSpPr>
        <p:spPr>
          <a:xfrm>
            <a:off x="-2" y="315675"/>
            <a:ext cx="3796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Programming paradigms</a:t>
            </a:r>
            <a:endParaRPr sz="4400"/>
          </a:p>
        </p:txBody>
      </p:sp>
      <p:sp>
        <p:nvSpPr>
          <p:cNvPr id="387" name="Google Shape;387;p46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393" name="Google Shape;393;p47"/>
          <p:cNvSpPr txBox="1"/>
          <p:nvPr/>
        </p:nvSpPr>
        <p:spPr>
          <a:xfrm>
            <a:off x="372300" y="1076925"/>
            <a:ext cx="8265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Imperative programming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focuses on describing </a:t>
            </a:r>
            <a:r>
              <a:rPr b="1" i="1" lang="en-US" sz="1800" u="none" cap="none" strike="noStrike">
                <a:solidFill>
                  <a:srgbClr val="000000"/>
                </a:solidFill>
              </a:rPr>
              <a:t>how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 a program operates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instruction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or command is the central construct that changes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the state of the program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1" lang="en-US" sz="1800" u="none" cap="none" strike="noStrike">
                <a:solidFill>
                  <a:srgbClr val="000000"/>
                </a:solidFill>
              </a:rPr>
              <a:t>imperare, lat.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to order, to instruct</a:t>
            </a:r>
            <a:endParaRPr b="1" sz="1800"/>
          </a:p>
        </p:txBody>
      </p:sp>
      <p:sp>
        <p:nvSpPr>
          <p:cNvPr id="394" name="Google Shape;394;p47"/>
          <p:cNvSpPr/>
          <p:nvPr/>
        </p:nvSpPr>
        <p:spPr>
          <a:xfrm>
            <a:off x="-2" y="315675"/>
            <a:ext cx="3796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Imperative programming</a:t>
            </a:r>
            <a:endParaRPr sz="4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401" name="Google Shape;401;p48"/>
          <p:cNvSpPr txBox="1"/>
          <p:nvPr/>
        </p:nvSpPr>
        <p:spPr>
          <a:xfrm>
            <a:off x="372300" y="1076925"/>
            <a:ext cx="82659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Imperative programming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focuses on describing </a:t>
            </a:r>
            <a:r>
              <a:rPr b="1" i="1" lang="en-US" sz="1800" u="none" cap="none" strike="noStrike">
                <a:solidFill>
                  <a:srgbClr val="000000"/>
                </a:solidFill>
              </a:rPr>
              <a:t>how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 a program operates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instruction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or command is the central construct that changes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the state of the program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1" lang="en-US" sz="1800" u="none" cap="none" strike="noStrike">
                <a:solidFill>
                  <a:srgbClr val="000000"/>
                </a:solidFill>
              </a:rPr>
              <a:t>imperare, lat.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= to order, to instruct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data structures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to organize data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works by changing state through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assignment statements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control structures</a:t>
            </a:r>
            <a:r>
              <a:rPr lang="en-US" sz="1800"/>
              <a:t> govern execution of instructions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functions and procedures</a:t>
            </a:r>
            <a:r>
              <a:rPr lang="en-US" sz="1800"/>
              <a:t> to structure the processing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procedural programming</a:t>
            </a:r>
            <a:endParaRPr b="1" sz="1800"/>
          </a:p>
        </p:txBody>
      </p:sp>
      <p:sp>
        <p:nvSpPr>
          <p:cNvPr id="402" name="Google Shape;402;p48"/>
          <p:cNvSpPr/>
          <p:nvPr/>
        </p:nvSpPr>
        <p:spPr>
          <a:xfrm>
            <a:off x="-2" y="315675"/>
            <a:ext cx="3796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03" name="Google Shape;403;p48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Imperative programming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/>
          <p:nvPr/>
        </p:nvSpPr>
        <p:spPr>
          <a:xfrm>
            <a:off x="2" y="315686"/>
            <a:ext cx="18507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372292" y="1029489"/>
            <a:ext cx="839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Fundamentals of programming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Programming paradigms</a:t>
            </a:r>
            <a:endParaRPr i="0" sz="2000" u="none" cap="none" strike="noStrike">
              <a:solidFill>
                <a:srgbClr val="000000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Good programming practices</a:t>
            </a:r>
            <a:endParaRPr sz="2000"/>
          </a:p>
        </p:txBody>
      </p:sp>
      <p:sp>
        <p:nvSpPr>
          <p:cNvPr id="115" name="Google Shape;115;p22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Outline</a:t>
            </a:r>
            <a:endParaRPr sz="4400"/>
          </a:p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409" name="Google Shape;409;p49"/>
          <p:cNvSpPr txBox="1"/>
          <p:nvPr/>
        </p:nvSpPr>
        <p:spPr>
          <a:xfrm>
            <a:off x="372300" y="1076925"/>
            <a:ext cx="82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works by changing state through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assignment statements</a:t>
            </a:r>
            <a:endParaRPr b="1" sz="1800"/>
          </a:p>
        </p:txBody>
      </p:sp>
      <p:sp>
        <p:nvSpPr>
          <p:cNvPr id="410" name="Google Shape;410;p49"/>
          <p:cNvSpPr/>
          <p:nvPr/>
        </p:nvSpPr>
        <p:spPr>
          <a:xfrm>
            <a:off x="-2" y="315675"/>
            <a:ext cx="3796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11" name="Google Shape;411;p49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Imperative programming</a:t>
            </a:r>
            <a:endParaRPr sz="4400"/>
          </a:p>
        </p:txBody>
      </p:sp>
      <p:sp>
        <p:nvSpPr>
          <p:cNvPr id="412" name="Google Shape;412;p49"/>
          <p:cNvSpPr/>
          <p:nvPr/>
        </p:nvSpPr>
        <p:spPr>
          <a:xfrm flipH="1" rot="10800000">
            <a:off x="2365950" y="2092162"/>
            <a:ext cx="4342356" cy="15325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9"/>
          <p:cNvSpPr txBox="1"/>
          <p:nvPr/>
        </p:nvSpPr>
        <p:spPr>
          <a:xfrm>
            <a:off x="2365950" y="2185413"/>
            <a:ext cx="44121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Assignments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 in Python: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x = 0</a:t>
            </a:r>
            <a:endParaRPr b="0" i="0" sz="18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Operators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 in Python: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x = x + 1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419" name="Google Shape;419;p50"/>
          <p:cNvSpPr txBox="1"/>
          <p:nvPr/>
        </p:nvSpPr>
        <p:spPr>
          <a:xfrm>
            <a:off x="372300" y="1076925"/>
            <a:ext cx="82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control structures</a:t>
            </a:r>
            <a:r>
              <a:rPr lang="en-US" sz="1800"/>
              <a:t> govern execution of instructions</a:t>
            </a:r>
            <a:endParaRPr b="1" sz="1800"/>
          </a:p>
        </p:txBody>
      </p:sp>
      <p:sp>
        <p:nvSpPr>
          <p:cNvPr id="420" name="Google Shape;420;p50"/>
          <p:cNvSpPr/>
          <p:nvPr/>
        </p:nvSpPr>
        <p:spPr>
          <a:xfrm>
            <a:off x="-2" y="315675"/>
            <a:ext cx="3796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Imperative programming</a:t>
            </a:r>
            <a:endParaRPr sz="4400"/>
          </a:p>
        </p:txBody>
      </p:sp>
      <p:sp>
        <p:nvSpPr>
          <p:cNvPr id="422" name="Google Shape;422;p50"/>
          <p:cNvSpPr/>
          <p:nvPr/>
        </p:nvSpPr>
        <p:spPr>
          <a:xfrm flipH="1" rot="10800000">
            <a:off x="4604400" y="1816216"/>
            <a:ext cx="4293702" cy="300218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0"/>
          <p:cNvSpPr/>
          <p:nvPr/>
        </p:nvSpPr>
        <p:spPr>
          <a:xfrm flipH="1" rot="10800000">
            <a:off x="372300" y="1579043"/>
            <a:ext cx="4004640" cy="32741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0"/>
          <p:cNvSpPr txBox="1"/>
          <p:nvPr/>
        </p:nvSpPr>
        <p:spPr>
          <a:xfrm>
            <a:off x="506874" y="1595842"/>
            <a:ext cx="37995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Comparisons</a:t>
            </a:r>
            <a:endParaRPr b="1" sz="1600"/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i="0" lang="en-US" sz="1600" u="none" cap="none" strike="noStrike">
                <a:solidFill>
                  <a:srgbClr val="000000"/>
                </a:solidFill>
              </a:rPr>
              <a:t>example in Python: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x == 1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Sequences</a:t>
            </a:r>
            <a:endParaRPr b="1" sz="1600"/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i="0" lang="en-US" sz="1600" u="none" cap="none" strike="noStrike">
                <a:solidFill>
                  <a:srgbClr val="000000"/>
                </a:solidFill>
              </a:rPr>
              <a:t>example in Python: </a:t>
            </a:r>
            <a:br>
              <a:rPr i="0" lang="en-US" sz="1600" u="none" cap="none" strike="noStrike">
                <a:solidFill>
                  <a:srgbClr val="000000"/>
                </a:solidFill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x += </a:t>
            </a: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				  print(x)</a:t>
            </a:r>
            <a:endParaRPr b="0" i="0" sz="16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Conditions</a:t>
            </a:r>
            <a:endParaRPr b="1" sz="1600"/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i="0" lang="en-US" sz="1600" u="none" cap="none" strike="noStrike">
                <a:solidFill>
                  <a:srgbClr val="000000"/>
                </a:solidFill>
              </a:rPr>
              <a:t>example in Python: </a:t>
            </a:r>
            <a:br>
              <a:rPr i="0" lang="en-US" sz="1600" u="none" cap="none" strike="noStrike">
                <a:solidFill>
                  <a:srgbClr val="000000"/>
                </a:solidFill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if x == 0: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x += 1</a:t>
            </a:r>
            <a:endParaRPr sz="1600"/>
          </a:p>
        </p:txBody>
      </p:sp>
      <p:sp>
        <p:nvSpPr>
          <p:cNvPr id="425" name="Google Shape;425;p50"/>
          <p:cNvSpPr txBox="1"/>
          <p:nvPr/>
        </p:nvSpPr>
        <p:spPr>
          <a:xfrm>
            <a:off x="4647075" y="1538500"/>
            <a:ext cx="41538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Loops</a:t>
            </a:r>
            <a:endParaRPr b="1"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i="0" lang="en-US" sz="1600" u="none" cap="none" strike="noStrike">
                <a:solidFill>
                  <a:srgbClr val="000000"/>
                </a:solidFill>
              </a:rPr>
              <a:t>example in Python: 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 i in range(100):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		x += 1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</a:b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Jumps</a:t>
            </a:r>
            <a:endParaRPr b="1"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example in Python: </a:t>
            </a:r>
            <a:br>
              <a:rPr lang="en-US" sz="1600">
                <a:solidFill>
                  <a:schemeClr val="dk1"/>
                </a:solidFill>
              </a:rPr>
            </a:b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x == 0:</a:t>
            </a:r>
            <a:b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x += 1</a:t>
            </a:r>
            <a:b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else:</a:t>
            </a:r>
            <a:b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x -= 1</a:t>
            </a:r>
            <a:endParaRPr sz="16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/>
          <p:nvPr/>
        </p:nvSpPr>
        <p:spPr>
          <a:xfrm flipH="1" rot="10800000">
            <a:off x="1172675" y="3310387"/>
            <a:ext cx="5491800" cy="15428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1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432" name="Google Shape;432;p51"/>
          <p:cNvSpPr txBox="1"/>
          <p:nvPr/>
        </p:nvSpPr>
        <p:spPr>
          <a:xfrm>
            <a:off x="372300" y="1076925"/>
            <a:ext cx="8265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functions and procedures</a:t>
            </a:r>
            <a:r>
              <a:rPr lang="en-US" sz="1800"/>
              <a:t> to structure the processing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functions compute a value to return, procedures only perform a task</a:t>
            </a:r>
            <a:endParaRPr b="1" sz="1800"/>
          </a:p>
        </p:txBody>
      </p:sp>
      <p:sp>
        <p:nvSpPr>
          <p:cNvPr id="433" name="Google Shape;433;p51"/>
          <p:cNvSpPr/>
          <p:nvPr/>
        </p:nvSpPr>
        <p:spPr>
          <a:xfrm>
            <a:off x="-2" y="315675"/>
            <a:ext cx="3796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34" name="Google Shape;434;p51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Imperative programming</a:t>
            </a:r>
            <a:endParaRPr sz="4400"/>
          </a:p>
        </p:txBody>
      </p:sp>
      <p:sp>
        <p:nvSpPr>
          <p:cNvPr id="435" name="Google Shape;435;p51"/>
          <p:cNvSpPr/>
          <p:nvPr/>
        </p:nvSpPr>
        <p:spPr>
          <a:xfrm flipH="1" rot="10800000">
            <a:off x="1172676" y="1938912"/>
            <a:ext cx="3668976" cy="113788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1"/>
          <p:cNvSpPr txBox="1"/>
          <p:nvPr/>
        </p:nvSpPr>
        <p:spPr>
          <a:xfrm>
            <a:off x="1172676" y="1938900"/>
            <a:ext cx="6954900" cy="29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Procedure and function calls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example in Python: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print(‘x is’,x)</a:t>
            </a:r>
            <a:endParaRPr b="0" i="0" sz="18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"/>
              <a:ea typeface="Courier"/>
              <a:cs typeface="Courier"/>
              <a:sym typeface="Courier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Function definitions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example in Python: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latin typeface="Courier"/>
                <a:ea typeface="Courier"/>
                <a:cs typeface="Courier"/>
                <a:sym typeface="Courier"/>
              </a:rPr>
              <a:t>		def my_function():</a:t>
            </a:r>
            <a:endParaRPr sz="18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latin typeface="Courier"/>
                <a:ea typeface="Courier"/>
                <a:cs typeface="Courier"/>
                <a:sym typeface="Courier"/>
              </a:rPr>
              <a:t> 			 print("This is my function")</a:t>
            </a:r>
            <a:endParaRPr sz="180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pic>
        <p:nvPicPr>
          <p:cNvPr descr="Bild" id="442" name="Google Shape;44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600" y="1488170"/>
            <a:ext cx="49634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2"/>
          <p:cNvSpPr/>
          <p:nvPr/>
        </p:nvSpPr>
        <p:spPr>
          <a:xfrm>
            <a:off x="0" y="315675"/>
            <a:ext cx="4400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44" name="Google Shape;444;p52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von Neumann Architecture</a:t>
            </a:r>
            <a:endParaRPr sz="4400"/>
          </a:p>
        </p:txBody>
      </p:sp>
      <p:sp>
        <p:nvSpPr>
          <p:cNvPr id="445" name="Google Shape;445;p52"/>
          <p:cNvSpPr txBox="1"/>
          <p:nvPr/>
        </p:nvSpPr>
        <p:spPr>
          <a:xfrm>
            <a:off x="355400" y="1719700"/>
            <a:ext cx="34008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Imperative programming is based on von Neumann’s architecture and features close relation to machine architecture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</a:t>
            </a:r>
            <a:r>
              <a:rPr lang="en-US" sz="1600">
                <a:solidFill>
                  <a:schemeClr val="dk1"/>
                </a:solidFill>
              </a:rPr>
              <a:t>any general purpose computers are based on it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6" name="Google Shape;446;p52"/>
          <p:cNvSpPr txBox="1"/>
          <p:nvPr/>
        </p:nvSpPr>
        <p:spPr>
          <a:xfrm>
            <a:off x="7752137" y="4530121"/>
            <a:ext cx="1033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Source: Wikipedia</a:t>
            </a:r>
            <a:endParaRPr/>
          </a:p>
        </p:txBody>
      </p:sp>
      <p:sp>
        <p:nvSpPr>
          <p:cNvPr id="447" name="Google Shape;447;p52"/>
          <p:cNvSpPr/>
          <p:nvPr/>
        </p:nvSpPr>
        <p:spPr>
          <a:xfrm>
            <a:off x="0" y="315675"/>
            <a:ext cx="46383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48" name="Google Shape;448;p52"/>
          <p:cNvSpPr txBox="1"/>
          <p:nvPr/>
        </p:nvSpPr>
        <p:spPr>
          <a:xfrm>
            <a:off x="272147" y="315675"/>
            <a:ext cx="4527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von Neumann Architecture</a:t>
            </a:r>
            <a:endParaRPr sz="4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454" name="Google Shape;454;p53"/>
          <p:cNvSpPr txBox="1"/>
          <p:nvPr/>
        </p:nvSpPr>
        <p:spPr>
          <a:xfrm>
            <a:off x="206125" y="1176300"/>
            <a:ext cx="35499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i="0" lang="en-US" sz="1600" u="none" cap="none" strike="noStrike">
                <a:solidFill>
                  <a:srgbClr val="000000"/>
                </a:solidFill>
              </a:rPr>
              <a:t>data and instructions are stored in central memory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i="0" lang="en-US" sz="1600" u="none" cap="none" strike="noStrike">
                <a:solidFill>
                  <a:srgbClr val="000000"/>
                </a:solidFill>
              </a:rPr>
              <a:t>control unit does sequential execution of commands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i="0" lang="en-US" sz="1600" u="none" cap="none" strike="noStrike">
                <a:solidFill>
                  <a:srgbClr val="000000"/>
                </a:solidFill>
              </a:rPr>
              <a:t>instructions are fetched from memory one at a time and in order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i="0" lang="en-US" sz="1600" u="none" cap="none" strike="noStrike">
                <a:solidFill>
                  <a:srgbClr val="000000"/>
                </a:solidFill>
              </a:rPr>
              <a:t>processor decodes and executes an instruction, then fetches next instruction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i="0" lang="en-US" sz="1600" u="none" cap="none" strike="noStrike">
                <a:solidFill>
                  <a:srgbClr val="000000"/>
                </a:solidFill>
              </a:rPr>
              <a:t>data transferred from one part to another via buses</a:t>
            </a:r>
            <a:endParaRPr sz="1600"/>
          </a:p>
        </p:txBody>
      </p:sp>
      <p:sp>
        <p:nvSpPr>
          <p:cNvPr id="455" name="Google Shape;455;p53"/>
          <p:cNvSpPr/>
          <p:nvPr/>
        </p:nvSpPr>
        <p:spPr>
          <a:xfrm>
            <a:off x="0" y="315675"/>
            <a:ext cx="46383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56" name="Google Shape;456;p53"/>
          <p:cNvSpPr txBox="1"/>
          <p:nvPr/>
        </p:nvSpPr>
        <p:spPr>
          <a:xfrm>
            <a:off x="272147" y="315675"/>
            <a:ext cx="4527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von Neumann Architecture</a:t>
            </a:r>
            <a:endParaRPr sz="4400"/>
          </a:p>
        </p:txBody>
      </p:sp>
      <p:sp>
        <p:nvSpPr>
          <p:cNvPr id="457" name="Google Shape;457;p53"/>
          <p:cNvSpPr txBox="1"/>
          <p:nvPr/>
        </p:nvSpPr>
        <p:spPr>
          <a:xfrm>
            <a:off x="7752137" y="4530121"/>
            <a:ext cx="1033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Source: Wikipedia</a:t>
            </a:r>
            <a:endParaRPr/>
          </a:p>
        </p:txBody>
      </p:sp>
      <p:pic>
        <p:nvPicPr>
          <p:cNvPr descr="Bild" id="458" name="Google Shape;45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600" y="1488170"/>
            <a:ext cx="49634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4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464" name="Google Shape;464;p54"/>
          <p:cNvSpPr txBox="1"/>
          <p:nvPr/>
        </p:nvSpPr>
        <p:spPr>
          <a:xfrm>
            <a:off x="246742" y="1316554"/>
            <a:ext cx="83994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Advantages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step-by-step execution of instructions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simple to understand, easy to code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Disadvantages</a:t>
            </a:r>
            <a:endParaRPr b="1"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code grows fast and can be confusing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higher risk of errors while editing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sequential execution: distributed execution on several processors is not 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easy to realize</a:t>
            </a:r>
            <a:endParaRPr sz="1800"/>
          </a:p>
        </p:txBody>
      </p:sp>
      <p:sp>
        <p:nvSpPr>
          <p:cNvPr id="465" name="Google Shape;465;p54"/>
          <p:cNvSpPr/>
          <p:nvPr/>
        </p:nvSpPr>
        <p:spPr>
          <a:xfrm>
            <a:off x="0" y="315675"/>
            <a:ext cx="7372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66" name="Google Shape;466;p54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Imperative programming advantages and disadvantages</a:t>
            </a:r>
            <a:endParaRPr sz="4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472" name="Google Shape;472;p55"/>
          <p:cNvSpPr txBox="1"/>
          <p:nvPr/>
        </p:nvSpPr>
        <p:spPr>
          <a:xfrm>
            <a:off x="372312" y="1135900"/>
            <a:ext cx="83994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Why do we need object-oriented programs?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since 70s programs were getting too large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(UNIX, data bases, information systems etc.)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more and more variants of the same program were needed</a:t>
            </a:r>
            <a:br>
              <a:rPr i="0" lang="en-US" sz="1800" u="none" cap="none" strike="noStrike">
                <a:solidFill>
                  <a:srgbClr val="000000"/>
                </a:solidFill>
              </a:rPr>
            </a:br>
            <a:r>
              <a:rPr i="0" lang="en-US" sz="1800" u="none" cap="none" strike="noStrike">
                <a:solidFill>
                  <a:srgbClr val="000000"/>
                </a:solidFill>
              </a:rPr>
              <a:t>(different versions, for different devices, different environments)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how do you manage that?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473" name="Google Shape;473;p55"/>
          <p:cNvSpPr/>
          <p:nvPr/>
        </p:nvSpPr>
        <p:spPr>
          <a:xfrm>
            <a:off x="0" y="315675"/>
            <a:ext cx="60609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74" name="Google Shape;474;p55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Object-oriented Programming: Motivation</a:t>
            </a:r>
            <a:endParaRPr sz="4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480" name="Google Shape;480;p56"/>
          <p:cNvSpPr txBox="1"/>
          <p:nvPr/>
        </p:nvSpPr>
        <p:spPr>
          <a:xfrm>
            <a:off x="256902" y="1317473"/>
            <a:ext cx="83994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Important features of Object Oriented Programming (OOP)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Bottom</a:t>
            </a:r>
            <a:r>
              <a:rPr lang="en-US" sz="1800"/>
              <a:t>-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up approach in program design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Programs organized around objects, grouped in classes (modularity)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Focus on data with methods to operate upon object’s data 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Interaction between objects through functions 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Reusability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of design through creation of new classes by adding features to existing classes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481" name="Google Shape;481;p56"/>
          <p:cNvSpPr/>
          <p:nvPr/>
        </p:nvSpPr>
        <p:spPr>
          <a:xfrm>
            <a:off x="0" y="315675"/>
            <a:ext cx="60609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82" name="Google Shape;482;p56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Object-oriented Programming: Features</a:t>
            </a:r>
            <a:endParaRPr sz="4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488" name="Google Shape;488;p57"/>
          <p:cNvSpPr txBox="1"/>
          <p:nvPr/>
        </p:nvSpPr>
        <p:spPr>
          <a:xfrm>
            <a:off x="256902" y="1393673"/>
            <a:ext cx="8399400" cy="29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real-world element in an object–oriented environment that may have a physical  (e.g., student, customer, car) or a conceptual (e.g., project, process) existence. 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Identity that distinguishes it from other objects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State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that determines the characteristic properties of an object and the values of these properties for the object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Behavior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that represents externally visible activities performed by an object in terms of changes in its state</a:t>
            </a:r>
            <a:endParaRPr sz="1800"/>
          </a:p>
        </p:txBody>
      </p:sp>
      <p:sp>
        <p:nvSpPr>
          <p:cNvPr id="489" name="Google Shape;489;p57"/>
          <p:cNvSpPr/>
          <p:nvPr/>
        </p:nvSpPr>
        <p:spPr>
          <a:xfrm>
            <a:off x="0" y="315675"/>
            <a:ext cx="14745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90" name="Google Shape;490;p57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Object</a:t>
            </a:r>
            <a:endParaRPr sz="4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496" name="Google Shape;496;p58"/>
          <p:cNvSpPr txBox="1"/>
          <p:nvPr/>
        </p:nvSpPr>
        <p:spPr>
          <a:xfrm>
            <a:off x="256902" y="1165073"/>
            <a:ext cx="83994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Abstract c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ollection of objects that have the same characteristic properties and that </a:t>
            </a:r>
            <a:r>
              <a:rPr lang="en-US" sz="1800"/>
              <a:t>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xhibit common behavior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Blueprint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or description of the objects that can be created from it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Instantiation: </a:t>
            </a:r>
            <a:r>
              <a:rPr lang="en-US" sz="1800"/>
              <a:t>program instruction that creates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an object </a:t>
            </a:r>
            <a:r>
              <a:rPr lang="en-US" sz="1800"/>
              <a:t>belonging to a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class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</a:t>
            </a:r>
            <a:r>
              <a:rPr lang="en-US" sz="1800"/>
              <a:t>omposed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of: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Attributes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- data as variables in the obj</a:t>
            </a:r>
            <a:r>
              <a:rPr lang="en-US" sz="1800"/>
              <a:t>ect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b="1" lang="en-US" sz="1800"/>
              <a:t>Methods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- behavior of the objects as functions that can be called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state of a given object can only be changed via method calls</a:t>
            </a:r>
            <a:endParaRPr sz="1800"/>
          </a:p>
          <a:p>
            <a:pPr indent="-3429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■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method call only change the state of the object it is applied to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497" name="Google Shape;497;p58"/>
          <p:cNvSpPr/>
          <p:nvPr/>
        </p:nvSpPr>
        <p:spPr>
          <a:xfrm>
            <a:off x="0" y="315675"/>
            <a:ext cx="14745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498" name="Google Shape;498;p58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Class</a:t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/>
          <p:nvPr/>
        </p:nvSpPr>
        <p:spPr>
          <a:xfrm>
            <a:off x="0" y="315686"/>
            <a:ext cx="4043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What is programming?</a:t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 flipH="1" rot="10800000">
            <a:off x="233672" y="1227879"/>
            <a:ext cx="8303094" cy="144676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372292" y="1227863"/>
            <a:ext cx="769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59C7EB"/>
                </a:solidFill>
              </a:rPr>
              <a:t>Definition</a:t>
            </a:r>
            <a:endParaRPr b="1" i="0" sz="1800" u="none" cap="none" strike="noStrike">
              <a:solidFill>
                <a:srgbClr val="59C7EB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Programming is the process of creating a set of instructions that tell a computer how to perform a task.</a:t>
            </a:r>
            <a:endParaRPr sz="1800"/>
          </a:p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504" name="Google Shape;504;p59"/>
          <p:cNvSpPr txBox="1"/>
          <p:nvPr/>
        </p:nvSpPr>
        <p:spPr>
          <a:xfrm>
            <a:off x="272150" y="1111525"/>
            <a:ext cx="83196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8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class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'Common base class for all employees'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empCount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6666"/>
                </a:solidFill>
                <a:latin typeface="Courier"/>
                <a:ea typeface="Courier"/>
                <a:cs typeface="Courier"/>
                <a:sym typeface="Courier"/>
              </a:rPr>
              <a:t>0 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t/>
            </a:r>
            <a:endParaRPr sz="1700">
              <a:solidFill>
                <a:srgbClr val="0088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def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__init__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name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salary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):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name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name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salary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salary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empCount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+=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6666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def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displayCount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):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"Total Employee %d"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%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empCount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def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displayEmployee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):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"Name: "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", Salary: "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salary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9"/>
          <p:cNvSpPr txBox="1"/>
          <p:nvPr/>
        </p:nvSpPr>
        <p:spPr>
          <a:xfrm rot="-5400000">
            <a:off x="7631038" y="2871762"/>
            <a:ext cx="27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https://www.tutorialspoint.com/python/python_classes_objects.htm</a:t>
            </a:r>
            <a:endParaRPr/>
          </a:p>
        </p:txBody>
      </p:sp>
      <p:sp>
        <p:nvSpPr>
          <p:cNvPr id="506" name="Google Shape;506;p59"/>
          <p:cNvSpPr/>
          <p:nvPr/>
        </p:nvSpPr>
        <p:spPr>
          <a:xfrm>
            <a:off x="0" y="315675"/>
            <a:ext cx="4632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07" name="Google Shape;507;p59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Class and Object: An Example</a:t>
            </a:r>
            <a:endParaRPr sz="4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0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513" name="Google Shape;513;p60"/>
          <p:cNvSpPr txBox="1"/>
          <p:nvPr/>
        </p:nvSpPr>
        <p:spPr>
          <a:xfrm>
            <a:off x="272150" y="1111525"/>
            <a:ext cx="83196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8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class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'Common base class for all employees'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empCount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6666"/>
                </a:solidFill>
                <a:latin typeface="Courier"/>
                <a:ea typeface="Courier"/>
                <a:cs typeface="Courier"/>
                <a:sym typeface="Courier"/>
              </a:rPr>
              <a:t>0 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t/>
            </a:r>
            <a:endParaRPr sz="1700">
              <a:solidFill>
                <a:srgbClr val="0088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def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__init__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name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salary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):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name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name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salary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salary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empCount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+=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6666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def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displayCount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):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"Total Employee %d"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%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empCount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def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displayEmployee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):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   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"Name: "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name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", Salary: "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self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salary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0"/>
          <p:cNvSpPr txBox="1"/>
          <p:nvPr/>
        </p:nvSpPr>
        <p:spPr>
          <a:xfrm rot="-5400000">
            <a:off x="7631038" y="2871762"/>
            <a:ext cx="27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https://www.tutorialspoint.com/python/python_classes_objects.htm</a:t>
            </a:r>
            <a:endParaRPr/>
          </a:p>
        </p:txBody>
      </p:sp>
      <p:sp>
        <p:nvSpPr>
          <p:cNvPr id="515" name="Google Shape;515;p60"/>
          <p:cNvSpPr/>
          <p:nvPr/>
        </p:nvSpPr>
        <p:spPr>
          <a:xfrm>
            <a:off x="0" y="315675"/>
            <a:ext cx="4632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16" name="Google Shape;516;p60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Class and Object: An Example</a:t>
            </a:r>
            <a:endParaRPr sz="4400"/>
          </a:p>
        </p:txBody>
      </p:sp>
      <p:sp>
        <p:nvSpPr>
          <p:cNvPr id="517" name="Google Shape;517;p60"/>
          <p:cNvSpPr/>
          <p:nvPr/>
        </p:nvSpPr>
        <p:spPr>
          <a:xfrm>
            <a:off x="983500" y="2460300"/>
            <a:ext cx="2814900" cy="530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0"/>
          <p:cNvSpPr txBox="1"/>
          <p:nvPr/>
        </p:nvSpPr>
        <p:spPr>
          <a:xfrm>
            <a:off x="3833300" y="2494500"/>
            <a:ext cx="464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instance attributes: </a:t>
            </a:r>
            <a:r>
              <a:rPr lang="en-US" sz="1800">
                <a:solidFill>
                  <a:srgbClr val="FF0000"/>
                </a:solidFill>
              </a:rPr>
              <a:t>local</a:t>
            </a:r>
            <a:r>
              <a:rPr lang="en-US" sz="1800">
                <a:solidFill>
                  <a:srgbClr val="FF0000"/>
                </a:solidFill>
              </a:rPr>
              <a:t> for each instance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519" name="Google Shape;519;p60"/>
          <p:cNvSpPr/>
          <p:nvPr/>
        </p:nvSpPr>
        <p:spPr>
          <a:xfrm>
            <a:off x="627300" y="1692000"/>
            <a:ext cx="1789800" cy="309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0"/>
          <p:cNvSpPr txBox="1"/>
          <p:nvPr/>
        </p:nvSpPr>
        <p:spPr>
          <a:xfrm>
            <a:off x="2464975" y="1616100"/>
            <a:ext cx="591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class </a:t>
            </a:r>
            <a:r>
              <a:rPr lang="en-US" sz="1800">
                <a:solidFill>
                  <a:srgbClr val="FF0000"/>
                </a:solidFill>
              </a:rPr>
              <a:t>attributes: global across all instances of the class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526" name="Google Shape;526;p61"/>
          <p:cNvSpPr txBox="1"/>
          <p:nvPr/>
        </p:nvSpPr>
        <p:spPr>
          <a:xfrm rot="-5400000">
            <a:off x="7631038" y="2414562"/>
            <a:ext cx="27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https://www.tutorialspoint.com/python/python_classes_objects.htm</a:t>
            </a:r>
            <a:endParaRPr/>
          </a:p>
        </p:txBody>
      </p:sp>
      <p:sp>
        <p:nvSpPr>
          <p:cNvPr id="527" name="Google Shape;527;p61"/>
          <p:cNvSpPr/>
          <p:nvPr/>
        </p:nvSpPr>
        <p:spPr>
          <a:xfrm>
            <a:off x="0" y="315675"/>
            <a:ext cx="4632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28" name="Google Shape;528;p61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Class and Object: An Example</a:t>
            </a:r>
            <a:endParaRPr sz="4400"/>
          </a:p>
        </p:txBody>
      </p:sp>
      <p:sp>
        <p:nvSpPr>
          <p:cNvPr id="529" name="Google Shape;529;p61"/>
          <p:cNvSpPr txBox="1"/>
          <p:nvPr/>
        </p:nvSpPr>
        <p:spPr>
          <a:xfrm>
            <a:off x="391427" y="1234801"/>
            <a:ext cx="68769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8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"This create</a:t>
            </a:r>
            <a:r>
              <a:rPr lang="en-US" sz="1700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 the first object of Employee class"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emp1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"Zara"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6666"/>
                </a:solidFill>
                <a:latin typeface="Courier"/>
                <a:ea typeface="Courier"/>
                <a:cs typeface="Courier"/>
                <a:sym typeface="Courier"/>
              </a:rPr>
              <a:t>2000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800"/>
              </a:buClr>
              <a:buSzPts val="1500"/>
              <a:buFont typeface="Courier"/>
              <a:buNone/>
            </a:pPr>
            <a:br>
              <a:rPr lang="en-US" sz="1700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"This creates the second object of Employee class"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emp2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"Manni"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6666"/>
                </a:solidFill>
                <a:latin typeface="Courier"/>
                <a:ea typeface="Courier"/>
                <a:cs typeface="Courier"/>
                <a:sym typeface="Courier"/>
              </a:rPr>
              <a:t>5000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br>
              <a:rPr lang="en-US" sz="1700"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emp1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displayEmployee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()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br>
              <a:rPr lang="en-US" sz="1700"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emp2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displayEmployee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()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8"/>
              </a:buClr>
              <a:buSzPts val="1500"/>
              <a:buFont typeface="Courier"/>
              <a:buNone/>
            </a:pPr>
            <a:br>
              <a:rPr lang="en-US" sz="1700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"Total Employee %d"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%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empCount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535" name="Google Shape;535;p62"/>
          <p:cNvSpPr txBox="1"/>
          <p:nvPr/>
        </p:nvSpPr>
        <p:spPr>
          <a:xfrm rot="-5400000">
            <a:off x="7631038" y="2414562"/>
            <a:ext cx="27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https://www.tutorialspoint.com/python/python_classes_objects.htm</a:t>
            </a:r>
            <a:endParaRPr/>
          </a:p>
        </p:txBody>
      </p:sp>
      <p:sp>
        <p:nvSpPr>
          <p:cNvPr id="536" name="Google Shape;536;p62"/>
          <p:cNvSpPr/>
          <p:nvPr/>
        </p:nvSpPr>
        <p:spPr>
          <a:xfrm>
            <a:off x="0" y="315675"/>
            <a:ext cx="4632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37" name="Google Shape;537;p62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Class and Object: An Example</a:t>
            </a:r>
            <a:endParaRPr sz="4400"/>
          </a:p>
        </p:txBody>
      </p:sp>
      <p:sp>
        <p:nvSpPr>
          <p:cNvPr id="538" name="Google Shape;538;p62"/>
          <p:cNvSpPr txBox="1"/>
          <p:nvPr/>
        </p:nvSpPr>
        <p:spPr>
          <a:xfrm>
            <a:off x="391427" y="1234801"/>
            <a:ext cx="68769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8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"This create</a:t>
            </a:r>
            <a:r>
              <a:rPr lang="en-US" sz="1700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 the first object of Employee class"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emp1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"Zara"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6666"/>
                </a:solidFill>
                <a:latin typeface="Courier"/>
                <a:ea typeface="Courier"/>
                <a:cs typeface="Courier"/>
                <a:sym typeface="Courier"/>
              </a:rPr>
              <a:t>2000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800"/>
              </a:buClr>
              <a:buSzPts val="1500"/>
              <a:buFont typeface="Courier"/>
              <a:buNone/>
            </a:pPr>
            <a:br>
              <a:rPr lang="en-US" sz="1700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"This creates the second object of Employee class"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emp2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"Manni"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,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6666"/>
                </a:solidFill>
                <a:latin typeface="Courier"/>
                <a:ea typeface="Courier"/>
                <a:cs typeface="Courier"/>
                <a:sym typeface="Courier"/>
              </a:rPr>
              <a:t>5000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br>
              <a:rPr lang="en-US" sz="1700"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emp1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displayEmployee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()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"/>
              <a:buNone/>
            </a:pPr>
            <a:br>
              <a:rPr lang="en-US" sz="1700"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emp2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displayEmployee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()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8"/>
              </a:buClr>
              <a:buSzPts val="1500"/>
              <a:buFont typeface="Courier"/>
              <a:buNone/>
            </a:pPr>
            <a:br>
              <a:rPr lang="en-US" sz="1700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US" sz="1700" u="none" cap="none" strike="noStrike">
                <a:solidFill>
                  <a:srgbClr val="000088"/>
                </a:solidFill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008800"/>
                </a:solidFill>
                <a:latin typeface="Courier"/>
                <a:ea typeface="Courier"/>
                <a:cs typeface="Courier"/>
                <a:sym typeface="Courier"/>
              </a:rPr>
              <a:t>"Total Employee %d"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%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US" sz="1700" u="none" cap="none" strike="noStrike">
                <a:solidFill>
                  <a:srgbClr val="660066"/>
                </a:solidFill>
                <a:latin typeface="Courier"/>
                <a:ea typeface="Courier"/>
                <a:cs typeface="Courier"/>
                <a:sym typeface="Courier"/>
              </a:rPr>
              <a:t>Employee</a:t>
            </a:r>
            <a:r>
              <a:rPr b="0" i="0" lang="en-US" sz="1700" u="none" cap="none" strike="noStrike">
                <a:solidFill>
                  <a:srgbClr val="666600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US" sz="17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empCount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62"/>
          <p:cNvSpPr txBox="1"/>
          <p:nvPr/>
        </p:nvSpPr>
        <p:spPr>
          <a:xfrm>
            <a:off x="5062200" y="2705725"/>
            <a:ext cx="3281400" cy="104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output: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Name: Zara, Salary: 2000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Name: Manni, Salary: 5000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Total Employee 2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3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545" name="Google Shape;545;p63"/>
          <p:cNvSpPr/>
          <p:nvPr/>
        </p:nvSpPr>
        <p:spPr>
          <a:xfrm>
            <a:off x="0" y="315675"/>
            <a:ext cx="4632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46" name="Google Shape;546;p63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Protecting variables with OOP</a:t>
            </a:r>
            <a:endParaRPr sz="4400"/>
          </a:p>
        </p:txBody>
      </p:sp>
      <p:pic>
        <p:nvPicPr>
          <p:cNvPr id="547" name="Google Shape;547;p63"/>
          <p:cNvPicPr preferRelativeResize="0"/>
          <p:nvPr/>
        </p:nvPicPr>
        <p:blipFill rotWithShape="1">
          <a:blip r:embed="rId3">
            <a:alphaModFix/>
          </a:blip>
          <a:srcRect b="0" l="0" r="0" t="34490"/>
          <a:stretch/>
        </p:blipFill>
        <p:spPr>
          <a:xfrm>
            <a:off x="5010975" y="1063500"/>
            <a:ext cx="3856876" cy="365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3"/>
          <p:cNvPicPr preferRelativeResize="0"/>
          <p:nvPr/>
        </p:nvPicPr>
        <p:blipFill rotWithShape="1">
          <a:blip r:embed="rId3">
            <a:alphaModFix/>
          </a:blip>
          <a:srcRect b="65109" l="0" r="0" t="0"/>
          <a:stretch/>
        </p:blipFill>
        <p:spPr>
          <a:xfrm>
            <a:off x="473063" y="1464613"/>
            <a:ext cx="4258926" cy="215022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3"/>
          <p:cNvSpPr txBox="1"/>
          <p:nvPr/>
        </p:nvSpPr>
        <p:spPr>
          <a:xfrm>
            <a:off x="384325" y="3847425"/>
            <a:ext cx="44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https://x.com/xVollhard/status/1855510090037747830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4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555" name="Google Shape;555;p64"/>
          <p:cNvSpPr txBox="1"/>
          <p:nvPr/>
        </p:nvSpPr>
        <p:spPr>
          <a:xfrm>
            <a:off x="256902" y="1393673"/>
            <a:ext cx="8399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98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Encapsulation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 process of binding both attributes and methods together within a class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Abstraction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 class (data) attributes can only be accessed by class methods, no direct access from outside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Polymorphism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 using operations in different ways, depending upon the instance they are operating upon (same name, different functions)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984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Message passing:</a:t>
            </a:r>
            <a:r>
              <a:rPr lang="en-US" sz="1800"/>
              <a:t> objects communicate with each other by invoking methods</a:t>
            </a:r>
            <a:endParaRPr sz="1800"/>
          </a:p>
          <a:p>
            <a:pPr indent="-2984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Inheritance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: mechanism that permits new classes to be created out of existing classes by extending and refining its capabilities</a:t>
            </a:r>
            <a:endParaRPr sz="1800"/>
          </a:p>
        </p:txBody>
      </p:sp>
      <p:sp>
        <p:nvSpPr>
          <p:cNvPr id="556" name="Google Shape;556;p64"/>
          <p:cNvSpPr/>
          <p:nvPr/>
        </p:nvSpPr>
        <p:spPr>
          <a:xfrm>
            <a:off x="0" y="315675"/>
            <a:ext cx="4632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57" name="Google Shape;557;p64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OOP concepts</a:t>
            </a:r>
            <a:endParaRPr sz="4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grpSp>
        <p:nvGrpSpPr>
          <p:cNvPr id="563" name="Google Shape;563;p65"/>
          <p:cNvGrpSpPr/>
          <p:nvPr/>
        </p:nvGrpSpPr>
        <p:grpSpPr>
          <a:xfrm>
            <a:off x="2870774" y="1049762"/>
            <a:ext cx="5128963" cy="3636290"/>
            <a:chOff x="0" y="0"/>
            <a:chExt cx="7617649" cy="5244901"/>
          </a:xfrm>
        </p:grpSpPr>
        <p:pic>
          <p:nvPicPr>
            <p:cNvPr descr="Grafik 2" id="564" name="Google Shape;564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465139" cy="3032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fik 3" id="565" name="Google Shape;565;p65"/>
            <p:cNvPicPr preferRelativeResize="0"/>
            <p:nvPr/>
          </p:nvPicPr>
          <p:blipFill rotWithShape="1">
            <a:blip r:embed="rId4">
              <a:alphaModFix/>
            </a:blip>
            <a:srcRect b="0" l="2037" r="0" t="0"/>
            <a:stretch/>
          </p:blipFill>
          <p:spPr>
            <a:xfrm>
              <a:off x="401083" y="2626668"/>
              <a:ext cx="7216566" cy="26182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" name="Google Shape;566;p65"/>
          <p:cNvSpPr txBox="1"/>
          <p:nvPr/>
        </p:nvSpPr>
        <p:spPr>
          <a:xfrm rot="-5400000">
            <a:off x="7090472" y="2739538"/>
            <a:ext cx="363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https://www.chegg.com/homework-help/questions-and-answers/lw-231-employee-inheritance-scheme-labwork-language-c--labwork-implement-simple-class-hier-q32882678</a:t>
            </a:r>
            <a:endParaRPr/>
          </a:p>
        </p:txBody>
      </p:sp>
      <p:sp>
        <p:nvSpPr>
          <p:cNvPr id="567" name="Google Shape;567;p65"/>
          <p:cNvSpPr/>
          <p:nvPr/>
        </p:nvSpPr>
        <p:spPr>
          <a:xfrm>
            <a:off x="632350" y="1719250"/>
            <a:ext cx="1704000" cy="939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 Security ID</a:t>
            </a:r>
            <a:endParaRPr/>
          </a:p>
        </p:txBody>
      </p:sp>
      <p:sp>
        <p:nvSpPr>
          <p:cNvPr id="568" name="Google Shape;568;p65"/>
          <p:cNvSpPr/>
          <p:nvPr/>
        </p:nvSpPr>
        <p:spPr>
          <a:xfrm>
            <a:off x="877100" y="3142501"/>
            <a:ext cx="1214400" cy="823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Employee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Salary</a:t>
            </a:r>
            <a:endParaRPr/>
          </a:p>
        </p:txBody>
      </p:sp>
      <p:cxnSp>
        <p:nvCxnSpPr>
          <p:cNvPr id="569" name="Google Shape;569;p65"/>
          <p:cNvCxnSpPr/>
          <p:nvPr/>
        </p:nvCxnSpPr>
        <p:spPr>
          <a:xfrm rot="10800000">
            <a:off x="1484285" y="2687722"/>
            <a:ext cx="0" cy="432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70" name="Google Shape;570;p65"/>
          <p:cNvSpPr/>
          <p:nvPr/>
        </p:nvSpPr>
        <p:spPr>
          <a:xfrm>
            <a:off x="0" y="315675"/>
            <a:ext cx="4632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71" name="Google Shape;571;p65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Inheritance examples</a:t>
            </a:r>
            <a:endParaRPr sz="4400"/>
          </a:p>
        </p:txBody>
      </p:sp>
      <p:sp>
        <p:nvSpPr>
          <p:cNvPr id="572" name="Google Shape;572;p65"/>
          <p:cNvSpPr/>
          <p:nvPr/>
        </p:nvSpPr>
        <p:spPr>
          <a:xfrm>
            <a:off x="2307275" y="4121750"/>
            <a:ext cx="3162600" cy="6198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73" name="Google Shape;573;p65"/>
          <p:cNvSpPr txBox="1"/>
          <p:nvPr/>
        </p:nvSpPr>
        <p:spPr>
          <a:xfrm>
            <a:off x="2307275" y="4191500"/>
            <a:ext cx="3162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chemeClr val="dk1"/>
                </a:solidFill>
              </a:rPr>
              <a:t>More in Theory Exercise 4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579" name="Google Shape;579;p66"/>
          <p:cNvSpPr txBox="1"/>
          <p:nvPr/>
        </p:nvSpPr>
        <p:spPr>
          <a:xfrm>
            <a:off x="372300" y="989225"/>
            <a:ext cx="85896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clear specification of attributes and methods 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all members of a class share the same properties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properties can only changed via well-specified methods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allows for very modular program structures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inheritance: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sz="1800"/>
              <a:t>allows a </a:t>
            </a:r>
            <a:r>
              <a:rPr lang="en-US" sz="1800"/>
              <a:t>hierarchical</a:t>
            </a:r>
            <a:r>
              <a:rPr lang="en-US" sz="1800"/>
              <a:t>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structure of objects/classes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sz="1800"/>
              <a:t>possibility to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specify specific attributes or methods </a:t>
            </a:r>
            <a:r>
              <a:rPr lang="en-US" sz="1800"/>
              <a:t>only for subclass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allows for very efficient nested designs (also very code efficient)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faster development of code - modularity, reusability, easy to upgrade, clear interface descriptions, security through encapsulation and abstraction, flexibility via polymorphism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disadvantage: </a:t>
            </a:r>
            <a:r>
              <a:rPr b="1" lang="en-US" sz="1800"/>
              <a:t>code overhead for simple programs or one-person code</a:t>
            </a:r>
            <a:endParaRPr b="1" sz="1800"/>
          </a:p>
        </p:txBody>
      </p:sp>
      <p:sp>
        <p:nvSpPr>
          <p:cNvPr id="580" name="Google Shape;580;p66"/>
          <p:cNvSpPr/>
          <p:nvPr/>
        </p:nvSpPr>
        <p:spPr>
          <a:xfrm>
            <a:off x="0" y="315675"/>
            <a:ext cx="6548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81" name="Google Shape;581;p66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Object-oriented programming: advantages</a:t>
            </a:r>
            <a:endParaRPr sz="4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7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587" name="Google Shape;587;p67"/>
          <p:cNvSpPr txBox="1"/>
          <p:nvPr/>
        </p:nvSpPr>
        <p:spPr>
          <a:xfrm>
            <a:off x="372292" y="1153117"/>
            <a:ext cx="8399400" cy="3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Declarative programming paradigm - focus on what to solve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Mathematical function as the fundamental language element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 pure mathematical function form, no assignments and no variables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result of a function depends exclusively on parameters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initiates no side effects or external impact besides the return values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no loops, hence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recursion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 as central concept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functions can be used as parameters and return values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LISP is the most famous functional programming language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</a:rPr>
              <a:t>In Python</a:t>
            </a:r>
            <a:r>
              <a:rPr lang="en-US" sz="1800"/>
              <a:t>: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lambda </a:t>
            </a:r>
            <a:r>
              <a:rPr lang="en-US" sz="1800"/>
              <a:t>functions (see assignments)</a:t>
            </a:r>
            <a:endParaRPr sz="1800"/>
          </a:p>
        </p:txBody>
      </p:sp>
      <p:sp>
        <p:nvSpPr>
          <p:cNvPr id="588" name="Google Shape;588;p67"/>
          <p:cNvSpPr/>
          <p:nvPr/>
        </p:nvSpPr>
        <p:spPr>
          <a:xfrm>
            <a:off x="0" y="315675"/>
            <a:ext cx="6548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89" name="Google Shape;589;p67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Functional programming</a:t>
            </a:r>
            <a:endParaRPr sz="4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8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595" name="Google Shape;595;p68"/>
          <p:cNvSpPr/>
          <p:nvPr/>
        </p:nvSpPr>
        <p:spPr>
          <a:xfrm>
            <a:off x="0" y="315675"/>
            <a:ext cx="6548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96" name="Google Shape;596;p68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Functional programming example: LISP</a:t>
            </a:r>
            <a:endParaRPr sz="4400"/>
          </a:p>
        </p:txBody>
      </p:sp>
      <p:sp>
        <p:nvSpPr>
          <p:cNvPr id="597" name="Google Shape;597;p68"/>
          <p:cNvSpPr txBox="1"/>
          <p:nvPr/>
        </p:nvSpPr>
        <p:spPr>
          <a:xfrm>
            <a:off x="618550" y="1035550"/>
            <a:ext cx="6397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(</a:t>
            </a:r>
            <a:r>
              <a:rPr lang="en-US" sz="1800">
                <a:solidFill>
                  <a:srgbClr val="00A000"/>
                </a:solidFill>
                <a:highlight>
                  <a:srgbClr val="F9F9F9"/>
                </a:highlight>
              </a:rPr>
              <a:t>defun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factorial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(</a:t>
            </a:r>
            <a:r>
              <a:rPr lang="en-US" sz="1800">
                <a:solidFill>
                  <a:srgbClr val="00A000"/>
                </a:solidFill>
                <a:highlight>
                  <a:srgbClr val="F9F9F9"/>
                </a:highlight>
              </a:rPr>
              <a:t>n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)</a:t>
            </a:r>
            <a:endParaRPr sz="18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 (</a:t>
            </a:r>
            <a:r>
              <a:rPr b="1" lang="en-US" sz="1800">
                <a:solidFill>
                  <a:srgbClr val="AA22FF"/>
                </a:solidFill>
                <a:highlight>
                  <a:srgbClr val="F9F9F9"/>
                </a:highlight>
              </a:rPr>
              <a:t>if 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(</a:t>
            </a:r>
            <a:r>
              <a:rPr lang="en-US" sz="1800">
                <a:solidFill>
                  <a:srgbClr val="AA22FF"/>
                </a:solidFill>
                <a:highlight>
                  <a:srgbClr val="F9F9F9"/>
                </a:highlight>
              </a:rPr>
              <a:t>=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n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666666"/>
                </a:solidFill>
                <a:highlight>
                  <a:srgbClr val="F9F9F9"/>
                </a:highlight>
              </a:rPr>
              <a:t>0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)</a:t>
            </a:r>
            <a:endParaRPr sz="18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     </a:t>
            </a:r>
            <a:r>
              <a:rPr lang="en-US" sz="1800">
                <a:solidFill>
                  <a:srgbClr val="666666"/>
                </a:solidFill>
                <a:highlight>
                  <a:srgbClr val="F9F9F9"/>
                </a:highlight>
              </a:rPr>
              <a:t>1</a:t>
            </a:r>
            <a:endParaRPr sz="18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     (</a:t>
            </a:r>
            <a:r>
              <a:rPr lang="en-US" sz="1800">
                <a:solidFill>
                  <a:srgbClr val="AA22FF"/>
                </a:solidFill>
                <a:highlight>
                  <a:srgbClr val="F9F9F9"/>
                </a:highlight>
              </a:rPr>
              <a:t>*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n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(</a:t>
            </a:r>
            <a:r>
              <a:rPr lang="en-US" sz="1800">
                <a:solidFill>
                  <a:srgbClr val="00A000"/>
                </a:solidFill>
                <a:highlight>
                  <a:srgbClr val="F9F9F9"/>
                </a:highlight>
              </a:rPr>
              <a:t>factorial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(</a:t>
            </a:r>
            <a:r>
              <a:rPr lang="en-US" sz="1800">
                <a:solidFill>
                  <a:srgbClr val="AA22FF"/>
                </a:solidFill>
                <a:highlight>
                  <a:srgbClr val="F9F9F9"/>
                </a:highlight>
              </a:rPr>
              <a:t>-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n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666666"/>
                </a:solidFill>
                <a:highlight>
                  <a:srgbClr val="F9F9F9"/>
                </a:highlight>
              </a:rPr>
              <a:t>1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))) ) )</a:t>
            </a:r>
            <a:endParaRPr sz="18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(</a:t>
            </a:r>
            <a:r>
              <a:rPr lang="en-US" sz="1800">
                <a:solidFill>
                  <a:srgbClr val="00A000"/>
                </a:solidFill>
                <a:highlight>
                  <a:srgbClr val="F9F9F9"/>
                </a:highlight>
              </a:rPr>
              <a:t>loop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for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i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from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666666"/>
                </a:solidFill>
                <a:highlight>
                  <a:srgbClr val="F9F9F9"/>
                </a:highlight>
              </a:rPr>
              <a:t>0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to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666666"/>
                </a:solidFill>
                <a:highlight>
                  <a:srgbClr val="F9F9F9"/>
                </a:highlight>
              </a:rPr>
              <a:t>16</a:t>
            </a:r>
            <a:endParaRPr sz="18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  </a:t>
            </a:r>
            <a:r>
              <a:rPr b="1" lang="en-US" sz="1800">
                <a:solidFill>
                  <a:srgbClr val="AA22FF"/>
                </a:solidFill>
                <a:highlight>
                  <a:srgbClr val="F9F9F9"/>
                </a:highlight>
              </a:rPr>
              <a:t>do 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(</a:t>
            </a:r>
            <a:r>
              <a:rPr lang="en-US" sz="1800">
                <a:solidFill>
                  <a:srgbClr val="00A000"/>
                </a:solidFill>
                <a:highlight>
                  <a:srgbClr val="F9F9F9"/>
                </a:highlight>
              </a:rPr>
              <a:t>format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t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BB4444"/>
                </a:solidFill>
                <a:highlight>
                  <a:srgbClr val="F9F9F9"/>
                </a:highlight>
              </a:rPr>
              <a:t>"~D! = ~D~%"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i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(</a:t>
            </a:r>
            <a:r>
              <a:rPr lang="en-US" sz="1800">
                <a:solidFill>
                  <a:srgbClr val="00A000"/>
                </a:solidFill>
                <a:highlight>
                  <a:srgbClr val="F9F9F9"/>
                </a:highlight>
              </a:rPr>
              <a:t>factorial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i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)) )</a:t>
            </a:r>
            <a:endParaRPr sz="18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73B4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8" name="Google Shape;598;p68"/>
          <p:cNvSpPr txBox="1"/>
          <p:nvPr/>
        </p:nvSpPr>
        <p:spPr>
          <a:xfrm>
            <a:off x="336800" y="3186400"/>
            <a:ext cx="8587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Code with function to calculate factorial values </a:t>
            </a:r>
            <a:r>
              <a:rPr lang="en-US" sz="1800"/>
              <a:t>between</a:t>
            </a:r>
            <a:r>
              <a:rPr lang="en-US" sz="1800"/>
              <a:t> 0! and 16!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Prefix syntax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e.g. </a:t>
            </a:r>
            <a:r>
              <a:rPr lang="en-US" sz="1800"/>
              <a:t>subtracting</a:t>
            </a:r>
            <a:r>
              <a:rPr lang="en-US" sz="1800"/>
              <a:t> 1 from n is 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(</a:t>
            </a:r>
            <a:r>
              <a:rPr lang="en-US" sz="1800">
                <a:solidFill>
                  <a:srgbClr val="AA22FF"/>
                </a:solidFill>
                <a:highlight>
                  <a:srgbClr val="F9F9F9"/>
                </a:highlight>
              </a:rPr>
              <a:t>- </a:t>
            </a:r>
            <a:r>
              <a:rPr lang="en-US" sz="1800">
                <a:solidFill>
                  <a:srgbClr val="B8860B"/>
                </a:solidFill>
                <a:highlight>
                  <a:srgbClr val="F9F9F9"/>
                </a:highlight>
              </a:rPr>
              <a:t>n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 </a:t>
            </a:r>
            <a:r>
              <a:rPr lang="en-US" sz="1800">
                <a:solidFill>
                  <a:srgbClr val="666666"/>
                </a:solidFill>
                <a:highlight>
                  <a:srgbClr val="F9F9F9"/>
                </a:highlight>
              </a:rPr>
              <a:t>1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)</a:t>
            </a:r>
            <a:endParaRPr sz="1800">
              <a:latin typeface="Courier"/>
              <a:ea typeface="Courier"/>
              <a:cs typeface="Courier"/>
              <a:sym typeface="Couri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 instructions, only function calls</a:t>
            </a:r>
            <a:r>
              <a:rPr lang="en-US" sz="1800"/>
              <a:t>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e.g. ( </a:t>
            </a:r>
            <a:r>
              <a:rPr b="1" lang="en-US" sz="1800">
                <a:solidFill>
                  <a:srgbClr val="AA22FF"/>
                </a:solidFill>
                <a:highlight>
                  <a:srgbClr val="F9F9F9"/>
                </a:highlight>
              </a:rPr>
              <a:t>if </a:t>
            </a:r>
            <a:r>
              <a:rPr lang="en-US" sz="1800">
                <a:solidFill>
                  <a:schemeClr val="dk1"/>
                </a:solidFill>
                <a:highlight>
                  <a:srgbClr val="F9F9F9"/>
                </a:highlight>
              </a:rPr>
              <a:t>condition clasuseIf clauseElse)</a:t>
            </a:r>
            <a:endParaRPr sz="1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99" name="Google Shape;599;p68"/>
          <p:cNvSpPr/>
          <p:nvPr/>
        </p:nvSpPr>
        <p:spPr>
          <a:xfrm>
            <a:off x="5821175" y="3918450"/>
            <a:ext cx="3000000" cy="7758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00" name="Google Shape;600;p68"/>
          <p:cNvSpPr txBox="1"/>
          <p:nvPr/>
        </p:nvSpPr>
        <p:spPr>
          <a:xfrm>
            <a:off x="5821175" y="3918450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20">
                <a:solidFill>
                  <a:schemeClr val="dk1"/>
                </a:solidFill>
              </a:rPr>
              <a:t>We will learn much more about this in Session 6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0" y="315675"/>
            <a:ext cx="5553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317854" y="315675"/>
            <a:ext cx="5175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Ada Lovelace: The First Programmer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8742" l="0" r="0" t="0"/>
          <a:stretch/>
        </p:blipFill>
        <p:spPr>
          <a:xfrm>
            <a:off x="6562025" y="754700"/>
            <a:ext cx="2391774" cy="2182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255425" y="1195875"/>
            <a:ext cx="65601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</a:t>
            </a:r>
            <a:r>
              <a:rPr lang="en-US" sz="1800"/>
              <a:t>ugusta Ada King, Countess of Lovelace (1815 - 1852)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Among the first to study Babbage’s Analytical Engine</a:t>
            </a:r>
            <a:endParaRPr sz="18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Babbage never managed to build the Analytical Engine but we know it could perform general computation</a:t>
            </a:r>
            <a:endParaRPr sz="17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She published the first program in a note of a translation of another work</a:t>
            </a:r>
            <a:endParaRPr sz="18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an algorithm for the Analytical Engine to </a:t>
            </a:r>
            <a:br>
              <a:rPr lang="en-US" sz="1700"/>
            </a:br>
            <a:r>
              <a:rPr lang="en-US" sz="1700"/>
              <a:t>compute Bernoulli numbers</a:t>
            </a:r>
            <a:endParaRPr sz="17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Widely acknowledged as the first programmer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computer language ADA is named after her</a:t>
            </a:r>
            <a:endParaRPr sz="1800"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025" y="3054447"/>
            <a:ext cx="2484726" cy="1739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9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606" name="Google Shape;606;p69"/>
          <p:cNvSpPr txBox="1"/>
          <p:nvPr/>
        </p:nvSpPr>
        <p:spPr>
          <a:xfrm>
            <a:off x="372292" y="1076917"/>
            <a:ext cx="8399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Advantages</a:t>
            </a:r>
            <a:endParaRPr b="1"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simple to parallelize since they do not change any variables or data outside it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automatic memory management is easy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lazy evaluation possible - value is evaluated and stored only when it is required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</a:rPr>
              <a:t>Disadvantages</a:t>
            </a:r>
            <a:endParaRPr b="1"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unusual notation, could lead to reduced readability of code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0" lang="en-US" sz="1800" u="none" cap="none" strike="noStrike">
                <a:solidFill>
                  <a:srgbClr val="000000"/>
                </a:solidFill>
              </a:rPr>
              <a:t>partially inefficient, especially combination of immutable values and recursion</a:t>
            </a:r>
            <a:endParaRPr sz="1800"/>
          </a:p>
        </p:txBody>
      </p:sp>
      <p:sp>
        <p:nvSpPr>
          <p:cNvPr id="607" name="Google Shape;607;p69"/>
          <p:cNvSpPr/>
          <p:nvPr/>
        </p:nvSpPr>
        <p:spPr>
          <a:xfrm>
            <a:off x="0" y="315675"/>
            <a:ext cx="3773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08" name="Google Shape;608;p69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Functional programming</a:t>
            </a:r>
            <a:endParaRPr sz="4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0"/>
          <p:cNvSpPr/>
          <p:nvPr/>
        </p:nvSpPr>
        <p:spPr>
          <a:xfrm>
            <a:off x="0" y="315675"/>
            <a:ext cx="4380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15" name="Google Shape;615;p70"/>
          <p:cNvSpPr txBox="1"/>
          <p:nvPr/>
        </p:nvSpPr>
        <p:spPr>
          <a:xfrm>
            <a:off x="372292" y="1029489"/>
            <a:ext cx="839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chemeClr val="dk2"/>
                </a:solidFill>
              </a:rPr>
              <a:t>Fundamentals of programming</a:t>
            </a:r>
            <a:endParaRPr>
              <a:solidFill>
                <a:schemeClr val="dk2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chemeClr val="dk2"/>
                </a:solidFill>
              </a:rPr>
              <a:t>Programming paradigms</a:t>
            </a:r>
            <a:endParaRPr i="0" sz="2000" u="none" cap="none" strike="noStrike">
              <a:solidFill>
                <a:schemeClr val="dk2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Good programming practices</a:t>
            </a:r>
            <a:endParaRPr sz="2000"/>
          </a:p>
        </p:txBody>
      </p:sp>
      <p:sp>
        <p:nvSpPr>
          <p:cNvPr id="616" name="Google Shape;616;p70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Good programming practices</a:t>
            </a:r>
            <a:endParaRPr sz="4400"/>
          </a:p>
        </p:txBody>
      </p:sp>
      <p:sp>
        <p:nvSpPr>
          <p:cNvPr id="617" name="Google Shape;617;p70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1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623" name="Google Shape;623;p71"/>
          <p:cNvSpPr/>
          <p:nvPr/>
        </p:nvSpPr>
        <p:spPr>
          <a:xfrm>
            <a:off x="0" y="315675"/>
            <a:ext cx="54408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24" name="Google Shape;624;p71"/>
          <p:cNvSpPr txBox="1"/>
          <p:nvPr/>
        </p:nvSpPr>
        <p:spPr>
          <a:xfrm>
            <a:off x="272147" y="315675"/>
            <a:ext cx="5220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Avoiding d</a:t>
            </a:r>
            <a:r>
              <a:rPr lang="en-US" sz="2400"/>
              <a:t>angerous coding practices</a:t>
            </a:r>
            <a:endParaRPr sz="2400"/>
          </a:p>
        </p:txBody>
      </p:sp>
      <p:pic>
        <p:nvPicPr>
          <p:cNvPr id="625" name="Google Shape;6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125" y="953400"/>
            <a:ext cx="3004664" cy="39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713" y="953400"/>
            <a:ext cx="3007716" cy="394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2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632" name="Google Shape;632;p72"/>
          <p:cNvSpPr/>
          <p:nvPr/>
        </p:nvSpPr>
        <p:spPr>
          <a:xfrm>
            <a:off x="0" y="315675"/>
            <a:ext cx="2504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3" name="Google Shape;633;p72"/>
          <p:cNvSpPr txBox="1"/>
          <p:nvPr/>
        </p:nvSpPr>
        <p:spPr>
          <a:xfrm>
            <a:off x="272144" y="315675"/>
            <a:ext cx="23013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Structured flow</a:t>
            </a:r>
            <a:endParaRPr sz="2400"/>
          </a:p>
        </p:txBody>
      </p:sp>
      <p:sp>
        <p:nvSpPr>
          <p:cNvPr id="634" name="Google Shape;634;p72"/>
          <p:cNvSpPr txBox="1"/>
          <p:nvPr/>
        </p:nvSpPr>
        <p:spPr>
          <a:xfrm>
            <a:off x="402650" y="988325"/>
            <a:ext cx="7679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Unstructured flow has breaks or jumps: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 &gt; </a:t>
            </a:r>
            <a:r>
              <a:rPr lang="en-US" sz="1800">
                <a:solidFill>
                  <a:srgbClr val="B8860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 == </a:t>
            </a:r>
            <a:r>
              <a:rPr lang="en-US" sz="1800">
                <a:solidFill>
                  <a:srgbClr val="B8860B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sz="18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</a:t>
            </a:r>
            <a:r>
              <a:rPr b="1" lang="en-US" sz="1800">
                <a:solidFill>
                  <a:schemeClr val="dk1"/>
                </a:solidFill>
              </a:rPr>
              <a:t>olution: 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Use only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while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</a:t>
            </a:r>
            <a:r>
              <a:rPr lang="en-US" sz="1800">
                <a:solidFill>
                  <a:schemeClr val="dk1"/>
                </a:solidFill>
              </a:rPr>
              <a:t>, and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do/while</a:t>
            </a:r>
            <a:r>
              <a:rPr lang="en-US" sz="1800">
                <a:solidFill>
                  <a:schemeClr val="dk1"/>
                </a:solidFill>
              </a:rPr>
              <a:t> to control flow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Never use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goto</a:t>
            </a:r>
            <a:r>
              <a:rPr lang="en-US" sz="1800">
                <a:solidFill>
                  <a:schemeClr val="dk1"/>
                </a:solidFill>
              </a:rPr>
              <a:t>,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break</a:t>
            </a:r>
            <a:r>
              <a:rPr lang="en-US" sz="1800">
                <a:solidFill>
                  <a:schemeClr val="dk1"/>
                </a:solidFill>
              </a:rPr>
              <a:t>, or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continue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3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640" name="Google Shape;640;p73"/>
          <p:cNvSpPr/>
          <p:nvPr/>
        </p:nvSpPr>
        <p:spPr>
          <a:xfrm>
            <a:off x="0" y="315675"/>
            <a:ext cx="2504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41" name="Google Shape;641;p73"/>
          <p:cNvSpPr txBox="1"/>
          <p:nvPr/>
        </p:nvSpPr>
        <p:spPr>
          <a:xfrm>
            <a:off x="272144" y="315675"/>
            <a:ext cx="23013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Structured flow</a:t>
            </a:r>
            <a:endParaRPr sz="2400"/>
          </a:p>
        </p:txBody>
      </p:sp>
      <p:sp>
        <p:nvSpPr>
          <p:cNvPr id="642" name="Google Shape;642;p73"/>
          <p:cNvSpPr txBox="1"/>
          <p:nvPr/>
        </p:nvSpPr>
        <p:spPr>
          <a:xfrm>
            <a:off x="402650" y="988325"/>
            <a:ext cx="7679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Excessive control flow: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x &gt; </a:t>
            </a:r>
            <a:r>
              <a:rPr lang="en-US" sz="1800">
                <a:solidFill>
                  <a:srgbClr val="B8860B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 &gt; </a:t>
            </a:r>
            <a:r>
              <a:rPr lang="en-US" sz="1800">
                <a:solidFill>
                  <a:srgbClr val="B8860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 &gt; </a:t>
            </a:r>
            <a:r>
              <a:rPr lang="en-US" sz="1800">
                <a:solidFill>
                  <a:srgbClr val="B8860B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-US" sz="1800">
                <a:solidFill>
                  <a:srgbClr val="B8860B"/>
                </a:solidFill>
                <a:latin typeface="Courier New"/>
                <a:ea typeface="Courier New"/>
                <a:cs typeface="Courier New"/>
                <a:sym typeface="Courier New"/>
              </a:rPr>
              <a:t>“more than 2”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Solution: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Careful planning of flow with flow charts (session 6)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Write pseudocode first in paper, then start programming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648" name="Google Shape;648;p74"/>
          <p:cNvSpPr/>
          <p:nvPr/>
        </p:nvSpPr>
        <p:spPr>
          <a:xfrm>
            <a:off x="0" y="315675"/>
            <a:ext cx="2504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49" name="Google Shape;649;p74"/>
          <p:cNvSpPr txBox="1"/>
          <p:nvPr/>
        </p:nvSpPr>
        <p:spPr>
          <a:xfrm>
            <a:off x="272144" y="315675"/>
            <a:ext cx="23013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Readable code</a:t>
            </a:r>
            <a:endParaRPr sz="2400"/>
          </a:p>
        </p:txBody>
      </p:sp>
      <p:sp>
        <p:nvSpPr>
          <p:cNvPr id="650" name="Google Shape;650;p74"/>
          <p:cNvSpPr txBox="1"/>
          <p:nvPr/>
        </p:nvSpPr>
        <p:spPr>
          <a:xfrm>
            <a:off x="602475" y="1057825"/>
            <a:ext cx="7679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Avoid cryptic variables: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usersList </a:t>
            </a:r>
            <a:r>
              <a:rPr lang="en-US" sz="1800">
                <a:solidFill>
                  <a:schemeClr val="dk1"/>
                </a:solidFill>
              </a:rPr>
              <a:t>better than</a:t>
            </a:r>
            <a:r>
              <a:rPr b="1"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ulst</a:t>
            </a:r>
            <a:r>
              <a:rPr lang="en-US" sz="1800">
                <a:solidFill>
                  <a:schemeClr val="dk1"/>
                </a:solidFill>
              </a:rPr>
              <a:t> or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</a:t>
            </a:r>
            <a:r>
              <a:rPr lang="en-US" sz="1800">
                <a:solidFill>
                  <a:schemeClr val="dk1"/>
                </a:solidFill>
              </a:rPr>
              <a:t> better than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 </a:t>
            </a:r>
            <a:r>
              <a:rPr lang="en-US" sz="1800">
                <a:solidFill>
                  <a:schemeClr val="dk1"/>
                </a:solidFill>
              </a:rPr>
              <a:t>- also </a:t>
            </a:r>
            <a:r>
              <a:rPr lang="en-US" sz="1800">
                <a:solidFill>
                  <a:schemeClr val="dk1"/>
                </a:solidFill>
              </a:rPr>
              <a:t>something</a:t>
            </a:r>
            <a:r>
              <a:rPr lang="en-US" sz="1800">
                <a:solidFill>
                  <a:schemeClr val="dk1"/>
                </a:solidFill>
              </a:rPr>
              <a:t> more specific</a:t>
            </a:r>
            <a:endParaRPr sz="1800">
              <a:solidFill>
                <a:schemeClr val="dk1"/>
              </a:solidFill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pageNumber </a:t>
            </a:r>
            <a:r>
              <a:rPr lang="en-US" sz="1800">
                <a:solidFill>
                  <a:schemeClr val="dk1"/>
                </a:solidFill>
              </a:rPr>
              <a:t>better than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pnum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3429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●"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remainder </a:t>
            </a:r>
            <a:r>
              <a:rPr lang="en-US" sz="1800">
                <a:solidFill>
                  <a:schemeClr val="dk1"/>
                </a:solidFill>
              </a:rPr>
              <a:t>better than 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modres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Solution:</a:t>
            </a:r>
            <a:r>
              <a:rPr lang="en-US" sz="1800">
                <a:solidFill>
                  <a:schemeClr val="dk1"/>
                </a:solidFill>
              </a:rPr>
              <a:t> ask yourself if the role of the variable can be understood without scrolling (i.e. in a few lines of code)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656" name="Google Shape;656;p75"/>
          <p:cNvSpPr/>
          <p:nvPr/>
        </p:nvSpPr>
        <p:spPr>
          <a:xfrm>
            <a:off x="0" y="315675"/>
            <a:ext cx="2504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57" name="Google Shape;657;p75"/>
          <p:cNvSpPr txBox="1"/>
          <p:nvPr/>
        </p:nvSpPr>
        <p:spPr>
          <a:xfrm>
            <a:off x="272144" y="315675"/>
            <a:ext cx="23013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Readable code</a:t>
            </a:r>
            <a:endParaRPr sz="2400"/>
          </a:p>
        </p:txBody>
      </p:sp>
      <p:sp>
        <p:nvSpPr>
          <p:cNvPr id="658" name="Google Shape;658;p75"/>
          <p:cNvSpPr txBox="1"/>
          <p:nvPr/>
        </p:nvSpPr>
        <p:spPr>
          <a:xfrm>
            <a:off x="602475" y="1057825"/>
            <a:ext cx="7679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Avoiding magic numbers: </a:t>
            </a:r>
            <a:r>
              <a:rPr lang="en-US" sz="1800">
                <a:solidFill>
                  <a:schemeClr val="dk1"/>
                </a:solidFill>
              </a:rPr>
              <a:t>constants that you repeat in the code and should have been a variable set once. Problematic for interpretation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https://code-basics.com/languages/python/lessons/magic-numbers</a:t>
            </a:r>
            <a:r>
              <a:rPr lang="en-U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Solution: </a:t>
            </a:r>
            <a:r>
              <a:rPr lang="en-US" sz="1800">
                <a:solidFill>
                  <a:schemeClr val="dk1"/>
                </a:solidFill>
              </a:rPr>
              <a:t>if you hardcode the same number or string more than once, declare it as a constant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59" name="Google Shape;659;p75"/>
          <p:cNvSpPr txBox="1"/>
          <p:nvPr/>
        </p:nvSpPr>
        <p:spPr>
          <a:xfrm>
            <a:off x="672825" y="2054900"/>
            <a:ext cx="30000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euros_count = </a:t>
            </a:r>
            <a:r>
              <a:rPr lang="en-US" sz="105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dollars_count = euros_count * </a:t>
            </a:r>
            <a:r>
              <a:rPr lang="en-US" sz="105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1.25</a:t>
            </a: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# 1250.0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rubles_count = dollars_count * </a:t>
            </a:r>
            <a:r>
              <a:rPr lang="en-US" sz="105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# 75000.0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36209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(rubles_count)</a:t>
            </a:r>
            <a:endParaRPr/>
          </a:p>
        </p:txBody>
      </p:sp>
      <p:sp>
        <p:nvSpPr>
          <p:cNvPr id="660" name="Google Shape;660;p75"/>
          <p:cNvSpPr txBox="1"/>
          <p:nvPr/>
        </p:nvSpPr>
        <p:spPr>
          <a:xfrm>
            <a:off x="4159700" y="1974200"/>
            <a:ext cx="4984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dollars_per_euro = </a:t>
            </a:r>
            <a:r>
              <a:rPr lang="en-US" sz="105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1.25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rubles_per_dollar = </a:t>
            </a:r>
            <a:r>
              <a:rPr lang="en-US" sz="105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60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euros_count = </a:t>
            </a:r>
            <a:r>
              <a:rPr lang="en-US" sz="105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dollars_count = euros_count * dollars_per_euro  </a:t>
            </a:r>
            <a:r>
              <a:rPr lang="en-US" sz="1050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# 1250.0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rubles_count = dollars_count * rubles_per_dollar </a:t>
            </a:r>
            <a:r>
              <a:rPr lang="en-US" sz="1050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# 75000.0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E36209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(rubles_count)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6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666" name="Google Shape;666;p76"/>
          <p:cNvSpPr/>
          <p:nvPr/>
        </p:nvSpPr>
        <p:spPr>
          <a:xfrm>
            <a:off x="0" y="315675"/>
            <a:ext cx="2504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67" name="Google Shape;667;p76"/>
          <p:cNvSpPr txBox="1"/>
          <p:nvPr/>
        </p:nvSpPr>
        <p:spPr>
          <a:xfrm>
            <a:off x="272144" y="315675"/>
            <a:ext cx="23013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Readable code</a:t>
            </a:r>
            <a:endParaRPr sz="2400"/>
          </a:p>
        </p:txBody>
      </p:sp>
      <p:sp>
        <p:nvSpPr>
          <p:cNvPr id="668" name="Google Shape;668;p76"/>
          <p:cNvSpPr txBox="1"/>
          <p:nvPr/>
        </p:nvSpPr>
        <p:spPr>
          <a:xfrm>
            <a:off x="558200" y="914025"/>
            <a:ext cx="7679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Code comments:</a:t>
            </a:r>
            <a:r>
              <a:rPr lang="en-US" sz="1800">
                <a:solidFill>
                  <a:schemeClr val="dk1"/>
                </a:solidFill>
              </a:rPr>
              <a:t> help your future you understanding your code. Comments explain </a:t>
            </a:r>
            <a:r>
              <a:rPr i="1" lang="en-US" sz="1800">
                <a:solidFill>
                  <a:schemeClr val="dk1"/>
                </a:solidFill>
              </a:rPr>
              <a:t>why</a:t>
            </a:r>
            <a:r>
              <a:rPr lang="en-US" sz="1800">
                <a:solidFill>
                  <a:schemeClr val="dk1"/>
                </a:solidFill>
              </a:rPr>
              <a:t>, not </a:t>
            </a:r>
            <a:r>
              <a:rPr i="1" lang="en-US" sz="1800">
                <a:solidFill>
                  <a:schemeClr val="dk1"/>
                </a:solidFill>
              </a:rPr>
              <a:t>how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Example above with too many comments.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https://realpython.com/python-comments-guide/</a:t>
            </a:r>
            <a:r>
              <a:rPr lang="en-US" sz="1100">
                <a:solidFill>
                  <a:schemeClr val="dk1"/>
                </a:solidFill>
              </a:rPr>
              <a:t> </a:t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No need to comment each line but everything not trivial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69" name="Google Shape;669;p76"/>
          <p:cNvSpPr txBox="1"/>
          <p:nvPr/>
        </p:nvSpPr>
        <p:spPr>
          <a:xfrm>
            <a:off x="1257075" y="1668225"/>
            <a:ext cx="6421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F5902"/>
                </a:solidFill>
                <a:latin typeface="Courier New"/>
                <a:ea typeface="Courier New"/>
                <a:cs typeface="Courier New"/>
                <a:sym typeface="Courier New"/>
              </a:rPr>
              <a:t># A dictionary of families who live in each city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mydict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CE5C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100">
                <a:solidFill>
                  <a:srgbClr val="4E9A06"/>
                </a:solidFill>
                <a:latin typeface="Courier New"/>
                <a:ea typeface="Courier New"/>
                <a:cs typeface="Courier New"/>
                <a:sym typeface="Courier New"/>
              </a:rPr>
              <a:t>"Midtown"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100">
                <a:solidFill>
                  <a:srgbClr val="4E9A06"/>
                </a:solidFill>
                <a:latin typeface="Courier New"/>
                <a:ea typeface="Courier New"/>
                <a:cs typeface="Courier New"/>
                <a:sym typeface="Courier New"/>
              </a:rPr>
              <a:t>"Powell"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4E9A06"/>
                </a:solidFill>
                <a:latin typeface="Courier New"/>
                <a:ea typeface="Courier New"/>
                <a:cs typeface="Courier New"/>
                <a:sym typeface="Courier New"/>
              </a:rPr>
              <a:t>"Brantley"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4E9A06"/>
                </a:solidFill>
                <a:latin typeface="Courier New"/>
                <a:ea typeface="Courier New"/>
                <a:cs typeface="Courier New"/>
                <a:sym typeface="Courier New"/>
              </a:rPr>
              <a:t>"Young"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100">
                <a:solidFill>
                  <a:srgbClr val="4E9A06"/>
                </a:solidFill>
                <a:latin typeface="Courier New"/>
                <a:ea typeface="Courier New"/>
                <a:cs typeface="Courier New"/>
                <a:sym typeface="Courier New"/>
              </a:rPr>
              <a:t>"Norcross"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100">
                <a:solidFill>
                  <a:srgbClr val="4E9A06"/>
                </a:solidFill>
                <a:latin typeface="Courier New"/>
                <a:ea typeface="Courier New"/>
                <a:cs typeface="Courier New"/>
                <a:sym typeface="Courier New"/>
              </a:rPr>
              <a:t>"Montgomery"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100">
                <a:solidFill>
                  <a:srgbClr val="4E9A06"/>
                </a:solidFill>
                <a:latin typeface="Courier New"/>
                <a:ea typeface="Courier New"/>
                <a:cs typeface="Courier New"/>
                <a:sym typeface="Courier New"/>
              </a:rPr>
              <a:t>"Ackworth"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a(</a:t>
            </a:r>
            <a:r>
              <a:rPr lang="en-US" sz="110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100">
                <a:solidFill>
                  <a:srgbClr val="8F5902"/>
                </a:solidFill>
                <a:latin typeface="Courier New"/>
                <a:ea typeface="Courier New"/>
                <a:cs typeface="Courier New"/>
                <a:sym typeface="Courier New"/>
              </a:rPr>
              <a:t># For each city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10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100">
                <a:solidFill>
                  <a:srgbClr val="8F5902"/>
                </a:solidFill>
                <a:latin typeface="Courier New"/>
                <a:ea typeface="Courier New"/>
                <a:cs typeface="Courier New"/>
                <a:sym typeface="Courier New"/>
              </a:rPr>
              <a:t># If there are no families in the city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10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mydict[p]: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100">
                <a:solidFill>
                  <a:srgbClr val="8F5902"/>
                </a:solidFill>
                <a:latin typeface="Courier New"/>
                <a:ea typeface="Courier New"/>
                <a:cs typeface="Courier New"/>
                <a:sym typeface="Courier New"/>
              </a:rPr>
              <a:t># Say that there are no families</a:t>
            </a:r>
            <a:endParaRPr sz="110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1100">
                <a:solidFill>
                  <a:srgbClr val="204A87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4E9A06"/>
                </a:solidFill>
                <a:latin typeface="Courier New"/>
                <a:ea typeface="Courier New"/>
                <a:cs typeface="Courier New"/>
                <a:sym typeface="Courier New"/>
              </a:rPr>
              <a:t>"None."</a:t>
            </a:r>
            <a:r>
              <a:rPr lang="en-US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7"/>
          <p:cNvSpPr/>
          <p:nvPr/>
        </p:nvSpPr>
        <p:spPr>
          <a:xfrm>
            <a:off x="0" y="236765"/>
            <a:ext cx="37392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75" name="Google Shape;675;p7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Software bugs</a:t>
            </a:r>
            <a:endParaRPr/>
          </a:p>
        </p:txBody>
      </p:sp>
      <p:sp>
        <p:nvSpPr>
          <p:cNvPr id="676" name="Google Shape;676;p77"/>
          <p:cNvSpPr txBox="1"/>
          <p:nvPr/>
        </p:nvSpPr>
        <p:spPr>
          <a:xfrm>
            <a:off x="317850" y="4281150"/>
            <a:ext cx="685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(literal) bug in a computer</a:t>
            </a:r>
            <a:br>
              <a:rPr lang="en-US"/>
            </a:br>
            <a:r>
              <a:rPr lang="en-US"/>
              <a:t>https://education.nationalgeographic.org/resource/worlds-first-computer-bug</a:t>
            </a:r>
            <a:endParaRPr/>
          </a:p>
        </p:txBody>
      </p:sp>
      <p:pic>
        <p:nvPicPr>
          <p:cNvPr id="677" name="Google Shape;6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50" y="892877"/>
            <a:ext cx="4040801" cy="335768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7"/>
          <p:cNvSpPr/>
          <p:nvPr/>
        </p:nvSpPr>
        <p:spPr>
          <a:xfrm flipH="1" rot="10800000">
            <a:off x="4368325" y="813701"/>
            <a:ext cx="4660146" cy="16297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254" y="0"/>
                </a:lnTo>
                <a:cubicBezTo>
                  <a:pt x="21445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77"/>
          <p:cNvSpPr txBox="1"/>
          <p:nvPr/>
        </p:nvSpPr>
        <p:spPr>
          <a:xfrm>
            <a:off x="4434898" y="912788"/>
            <a:ext cx="4530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59C7EB"/>
                </a:solidFill>
              </a:rPr>
              <a:t>Definition</a:t>
            </a:r>
            <a:endParaRPr b="1" sz="1800"/>
          </a:p>
          <a:p>
            <a:pPr indent="0" lvl="0" marL="0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lang="en-US" sz="1800"/>
              <a:t>A software bug is a flaw in a program that makes it produce a result different than what it was intended for. </a:t>
            </a:r>
            <a:endParaRPr sz="1800"/>
          </a:p>
        </p:txBody>
      </p:sp>
      <p:sp>
        <p:nvSpPr>
          <p:cNvPr id="680" name="Google Shape;680;p77"/>
          <p:cNvSpPr txBox="1"/>
          <p:nvPr/>
        </p:nvSpPr>
        <p:spPr>
          <a:xfrm>
            <a:off x="4313048" y="2562988"/>
            <a:ext cx="45309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The most common bugs are design flaws in the code of programs</a:t>
            </a:r>
            <a:endParaRPr sz="1800"/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Debugging is the task of finding and fixing bugs</a:t>
            </a:r>
            <a:endParaRPr sz="1800"/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Most software developers spend more time fixing bugs than coding</a:t>
            </a:r>
            <a:endParaRPr sz="1800"/>
          </a:p>
        </p:txBody>
      </p:sp>
      <p:sp>
        <p:nvSpPr>
          <p:cNvPr id="681" name="Google Shape;681;p77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8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87" name="Google Shape;687;p7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Bug example</a:t>
            </a:r>
            <a:endParaRPr/>
          </a:p>
        </p:txBody>
      </p:sp>
      <p:sp>
        <p:nvSpPr>
          <p:cNvPr id="688" name="Google Shape;688;p78"/>
          <p:cNvSpPr/>
          <p:nvPr/>
        </p:nvSpPr>
        <p:spPr>
          <a:xfrm flipH="1" rot="10800000">
            <a:off x="317850" y="911754"/>
            <a:ext cx="2855790" cy="23111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78"/>
          <p:cNvSpPr txBox="1"/>
          <p:nvPr/>
        </p:nvSpPr>
        <p:spPr>
          <a:xfrm>
            <a:off x="543903" y="859725"/>
            <a:ext cx="2866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def isPal(x):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temp = x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temp.reverse()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if temp == x: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True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False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90" name="Google Shape;690;p78"/>
          <p:cNvSpPr/>
          <p:nvPr/>
        </p:nvSpPr>
        <p:spPr>
          <a:xfrm flipH="1" rot="10800000">
            <a:off x="4277350" y="823213"/>
            <a:ext cx="4462668" cy="290671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78"/>
          <p:cNvSpPr txBox="1"/>
          <p:nvPr/>
        </p:nvSpPr>
        <p:spPr>
          <a:xfrm>
            <a:off x="4344325" y="768500"/>
            <a:ext cx="46653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silly(n):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 i in range(n):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 = []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elem = input('Enter element: 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result.append(elem)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isPal(result):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print('Yes')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print('No')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692" name="Google Shape;692;p78"/>
          <p:cNvSpPr txBox="1"/>
          <p:nvPr/>
        </p:nvSpPr>
        <p:spPr>
          <a:xfrm>
            <a:off x="244500" y="3364950"/>
            <a:ext cx="365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isPal() assumes x is a list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Returns True if the list is a palindrome; False otherwise</a:t>
            </a:r>
            <a:endParaRPr sz="1600"/>
          </a:p>
        </p:txBody>
      </p:sp>
      <p:sp>
        <p:nvSpPr>
          <p:cNvPr id="693" name="Google Shape;693;p78"/>
          <p:cNvSpPr txBox="1"/>
          <p:nvPr/>
        </p:nvSpPr>
        <p:spPr>
          <a:xfrm>
            <a:off x="4091725" y="3883425"/>
            <a:ext cx="517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sily() assumes n is an int &gt; 0, gets n inputs from user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Prints 'Yes' if the inputs form a palindrome;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'No' otherwise</a:t>
            </a:r>
            <a:endParaRPr sz="1600"/>
          </a:p>
        </p:txBody>
      </p:sp>
      <p:sp>
        <p:nvSpPr>
          <p:cNvPr id="694" name="Google Shape;694;p78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315686"/>
            <a:ext cx="4043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Programming Language</a:t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 flipH="1" rot="10800000">
            <a:off x="326575" y="1227859"/>
            <a:ext cx="8303094" cy="27545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161" y="0"/>
                </a:lnTo>
                <a:cubicBezTo>
                  <a:pt x="21403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372292" y="1227863"/>
            <a:ext cx="7697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7EB"/>
              </a:buClr>
              <a:buSzPts val="1600"/>
              <a:buFont typeface="Century Schoolbook"/>
              <a:buNone/>
            </a:pPr>
            <a:r>
              <a:rPr b="1" i="0" lang="en-US" sz="1800" u="none" cap="none" strike="noStrike">
                <a:solidFill>
                  <a:srgbClr val="59C7EB"/>
                </a:solidFill>
              </a:rPr>
              <a:t>Definition</a:t>
            </a:r>
            <a:endParaRPr b="1" sz="1800"/>
          </a:p>
          <a:p>
            <a:pPr indent="0" lvl="0" marL="0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A programming language is a formal computer language used to communicate instructions to a machine. The instructions (commands) can either be written in machine code or as abstract, human readable source code that is automatically translated to machine code.</a:t>
            </a:r>
            <a:endParaRPr sz="1800"/>
          </a:p>
          <a:p>
            <a:pPr indent="0" lvl="0" marL="0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Schoolbook"/>
              <a:buNone/>
            </a:pPr>
            <a:r>
              <a:rPr i="0" lang="en-US" sz="1800" u="none" cap="none" strike="noStrike">
                <a:solidFill>
                  <a:srgbClr val="000000"/>
                </a:solidFill>
              </a:rPr>
              <a:t>The description of a programming language is usually split into the two components of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syntax (form) 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and </a:t>
            </a:r>
            <a:r>
              <a:rPr b="1" i="0" lang="en-US" sz="1800" u="none" cap="none" strike="noStrike">
                <a:solidFill>
                  <a:srgbClr val="000000"/>
                </a:solidFill>
              </a:rPr>
              <a:t>semantics (meaning)</a:t>
            </a:r>
            <a:r>
              <a:rPr i="0" lang="en-US" sz="1800" u="none" cap="none" strike="noStrike">
                <a:solidFill>
                  <a:srgbClr val="000000"/>
                </a:solidFill>
              </a:rPr>
              <a:t>.</a:t>
            </a:r>
            <a:endParaRPr sz="1800"/>
          </a:p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9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00" name="Google Shape;700;p7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Bug example</a:t>
            </a:r>
            <a:endParaRPr/>
          </a:p>
        </p:txBody>
      </p:sp>
      <p:sp>
        <p:nvSpPr>
          <p:cNvPr id="701" name="Google Shape;701;p79"/>
          <p:cNvSpPr txBox="1"/>
          <p:nvPr/>
        </p:nvSpPr>
        <p:spPr>
          <a:xfrm>
            <a:off x="872200" y="1315725"/>
            <a:ext cx="2866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silly(4)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 sz="1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02" name="Google Shape;702;p79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0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08" name="Google Shape;708;p80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Bug example</a:t>
            </a:r>
            <a:endParaRPr/>
          </a:p>
        </p:txBody>
      </p:sp>
      <p:sp>
        <p:nvSpPr>
          <p:cNvPr id="709" name="Google Shape;709;p80"/>
          <p:cNvSpPr txBox="1"/>
          <p:nvPr/>
        </p:nvSpPr>
        <p:spPr>
          <a:xfrm>
            <a:off x="872200" y="1315725"/>
            <a:ext cx="2866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silly(4)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 sz="1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10" name="Google Shape;710;p80"/>
          <p:cNvSpPr txBox="1"/>
          <p:nvPr/>
        </p:nvSpPr>
        <p:spPr>
          <a:xfrm>
            <a:off x="4253625" y="54717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silly(2)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1" name="Google Shape;71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100" y="957575"/>
            <a:ext cx="1271575" cy="1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80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1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18" name="Google Shape;718;p81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Bug example</a:t>
            </a:r>
            <a:endParaRPr/>
          </a:p>
        </p:txBody>
      </p:sp>
      <p:sp>
        <p:nvSpPr>
          <p:cNvPr id="719" name="Google Shape;719;p81"/>
          <p:cNvSpPr txBox="1"/>
          <p:nvPr/>
        </p:nvSpPr>
        <p:spPr>
          <a:xfrm>
            <a:off x="872200" y="1315725"/>
            <a:ext cx="2866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silly(4)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 sz="1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20" name="Google Shape;720;p81"/>
          <p:cNvSpPr txBox="1"/>
          <p:nvPr/>
        </p:nvSpPr>
        <p:spPr>
          <a:xfrm>
            <a:off x="4253625" y="547175"/>
            <a:ext cx="30000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silly(2)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silly(4)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21" name="Google Shape;72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100" y="957575"/>
            <a:ext cx="1271575" cy="11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900" y="2824475"/>
            <a:ext cx="1271575" cy="1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1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2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29" name="Google Shape;729;p82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Finding bugs</a:t>
            </a:r>
            <a:endParaRPr/>
          </a:p>
        </p:txBody>
      </p:sp>
      <p:sp>
        <p:nvSpPr>
          <p:cNvPr id="730" name="Google Shape;730;p82"/>
          <p:cNvSpPr/>
          <p:nvPr/>
        </p:nvSpPr>
        <p:spPr>
          <a:xfrm flipH="1" rot="10800000">
            <a:off x="317850" y="911754"/>
            <a:ext cx="2855790" cy="23111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82"/>
          <p:cNvSpPr txBox="1"/>
          <p:nvPr/>
        </p:nvSpPr>
        <p:spPr>
          <a:xfrm>
            <a:off x="543903" y="859725"/>
            <a:ext cx="2866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def isPal(x):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temp = x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temp.reverse()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if temp == x: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True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False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32" name="Google Shape;732;p82"/>
          <p:cNvSpPr/>
          <p:nvPr/>
        </p:nvSpPr>
        <p:spPr>
          <a:xfrm flipH="1" rot="10800000">
            <a:off x="4277350" y="823243"/>
            <a:ext cx="4462668" cy="3289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82"/>
          <p:cNvSpPr txBox="1"/>
          <p:nvPr/>
        </p:nvSpPr>
        <p:spPr>
          <a:xfrm>
            <a:off x="4344325" y="768500"/>
            <a:ext cx="4665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silly(n):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 i in range(n):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 = []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elem = input('Enter element: 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result.append(elem)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print(result)</a:t>
            </a:r>
            <a:endParaRPr>
              <a:solidFill>
                <a:srgbClr val="00B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isPal(result):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print('Yes')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print('No')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34" name="Google Shape;734;p82"/>
          <p:cNvSpPr txBox="1"/>
          <p:nvPr/>
        </p:nvSpPr>
        <p:spPr>
          <a:xfrm>
            <a:off x="317850" y="3538225"/>
            <a:ext cx="365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Checking intermediate values within the program to check if the bug was before or afterwards</a:t>
            </a:r>
            <a:endParaRPr sz="1600"/>
          </a:p>
        </p:txBody>
      </p:sp>
      <p:sp>
        <p:nvSpPr>
          <p:cNvPr id="735" name="Google Shape;735;p82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3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41" name="Google Shape;741;p83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Finding bugs</a:t>
            </a:r>
            <a:endParaRPr/>
          </a:p>
        </p:txBody>
      </p:sp>
      <p:sp>
        <p:nvSpPr>
          <p:cNvPr id="742" name="Google Shape;742;p83"/>
          <p:cNvSpPr txBox="1"/>
          <p:nvPr/>
        </p:nvSpPr>
        <p:spPr>
          <a:xfrm>
            <a:off x="790125" y="1525475"/>
            <a:ext cx="2866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silly(2)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['b']</a:t>
            </a:r>
            <a:endParaRPr sz="18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3" name="Google Shape;743;p83"/>
          <p:cNvSpPr txBox="1"/>
          <p:nvPr/>
        </p:nvSpPr>
        <p:spPr>
          <a:xfrm>
            <a:off x="4910225" y="811650"/>
            <a:ext cx="3000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silly(4)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['a']</a:t>
            </a:r>
            <a:endParaRPr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44" name="Google Shape;74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075" y="2763275"/>
            <a:ext cx="1271575" cy="11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000" y="2970375"/>
            <a:ext cx="1271575" cy="1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3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4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52" name="Google Shape;752;p84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Finding bugs</a:t>
            </a:r>
            <a:endParaRPr/>
          </a:p>
        </p:txBody>
      </p:sp>
      <p:sp>
        <p:nvSpPr>
          <p:cNvPr id="753" name="Google Shape;753;p84"/>
          <p:cNvSpPr/>
          <p:nvPr/>
        </p:nvSpPr>
        <p:spPr>
          <a:xfrm flipH="1" rot="10800000">
            <a:off x="317850" y="911754"/>
            <a:ext cx="2855790" cy="23111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84"/>
          <p:cNvSpPr txBox="1"/>
          <p:nvPr/>
        </p:nvSpPr>
        <p:spPr>
          <a:xfrm>
            <a:off x="543903" y="859725"/>
            <a:ext cx="2866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def isPal(x):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temp = x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temp.reverse()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if temp == x: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True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False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55" name="Google Shape;755;p84"/>
          <p:cNvSpPr/>
          <p:nvPr/>
        </p:nvSpPr>
        <p:spPr>
          <a:xfrm flipH="1" rot="10800000">
            <a:off x="4277350" y="823243"/>
            <a:ext cx="4462668" cy="3289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84"/>
          <p:cNvSpPr txBox="1"/>
          <p:nvPr/>
        </p:nvSpPr>
        <p:spPr>
          <a:xfrm>
            <a:off x="4344325" y="768500"/>
            <a:ext cx="4665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silly(n):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result = []</a:t>
            </a:r>
            <a:endParaRPr>
              <a:solidFill>
                <a:srgbClr val="00B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 i in range(n):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elem = input('Enter element: 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result.append(elem)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print(result)</a:t>
            </a:r>
            <a:endParaRPr>
              <a:solidFill>
                <a:srgbClr val="00B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isPal(result):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print('Yes')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print('No')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57" name="Google Shape;757;p84"/>
          <p:cNvSpPr txBox="1"/>
          <p:nvPr/>
        </p:nvSpPr>
        <p:spPr>
          <a:xfrm>
            <a:off x="317850" y="3538225"/>
            <a:ext cx="365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Checking intermediate values within the program to check if the bug was before or afterwards</a:t>
            </a:r>
            <a:endParaRPr sz="1600"/>
          </a:p>
        </p:txBody>
      </p:sp>
      <p:sp>
        <p:nvSpPr>
          <p:cNvPr id="758" name="Google Shape;758;p84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5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64" name="Google Shape;764;p85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Finding bugs</a:t>
            </a:r>
            <a:endParaRPr/>
          </a:p>
        </p:txBody>
      </p:sp>
      <p:sp>
        <p:nvSpPr>
          <p:cNvPr id="765" name="Google Shape;765;p85"/>
          <p:cNvSpPr txBox="1"/>
          <p:nvPr/>
        </p:nvSpPr>
        <p:spPr>
          <a:xfrm>
            <a:off x="790125" y="1525475"/>
            <a:ext cx="2866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silly(2)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B05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['a','b']</a:t>
            </a:r>
            <a:endParaRPr sz="1800">
              <a:solidFill>
                <a:srgbClr val="00B05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 sz="1800">
              <a:solidFill>
                <a:srgbClr val="FF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6" name="Google Shape;766;p85"/>
          <p:cNvSpPr txBox="1"/>
          <p:nvPr/>
        </p:nvSpPr>
        <p:spPr>
          <a:xfrm>
            <a:off x="4910225" y="811650"/>
            <a:ext cx="3000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silly(4)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['b',’a’,’b’,a’]</a:t>
            </a:r>
            <a:endParaRPr sz="18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7" name="Google Shape;76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025" y="3292225"/>
            <a:ext cx="1271575" cy="11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950" y="3372250"/>
            <a:ext cx="1271575" cy="1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5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6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75" name="Google Shape;775;p86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Bug example</a:t>
            </a:r>
            <a:endParaRPr/>
          </a:p>
        </p:txBody>
      </p:sp>
      <p:sp>
        <p:nvSpPr>
          <p:cNvPr id="776" name="Google Shape;776;p86"/>
          <p:cNvSpPr/>
          <p:nvPr/>
        </p:nvSpPr>
        <p:spPr>
          <a:xfrm flipH="1" rot="10800000">
            <a:off x="317850" y="911754"/>
            <a:ext cx="2855790" cy="23111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6"/>
          <p:cNvSpPr txBox="1"/>
          <p:nvPr/>
        </p:nvSpPr>
        <p:spPr>
          <a:xfrm>
            <a:off x="543903" y="859725"/>
            <a:ext cx="2866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def isPal(x):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temp = x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temp.reverse()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if temp == x: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True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False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78" name="Google Shape;778;p86"/>
          <p:cNvSpPr/>
          <p:nvPr/>
        </p:nvSpPr>
        <p:spPr>
          <a:xfrm flipH="1" rot="10800000">
            <a:off x="4277350" y="823243"/>
            <a:ext cx="4462668" cy="3289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6"/>
          <p:cNvSpPr txBox="1"/>
          <p:nvPr/>
        </p:nvSpPr>
        <p:spPr>
          <a:xfrm>
            <a:off x="4344325" y="768500"/>
            <a:ext cx="4665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silly(n):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 = []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 i in range(n):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elem = input('Enter element: 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result.append(elem)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print(result)</a:t>
            </a:r>
            <a:endParaRPr>
              <a:solidFill>
                <a:srgbClr val="00B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isPal(result):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print('Yes')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print('No')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80" name="Google Shape;780;p86"/>
          <p:cNvSpPr txBox="1"/>
          <p:nvPr/>
        </p:nvSpPr>
        <p:spPr>
          <a:xfrm>
            <a:off x="317850" y="3538225"/>
            <a:ext cx="365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Now we know that a second bug must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be in the code that executes after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print(result)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81" name="Google Shape;781;p86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7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87" name="Google Shape;787;p87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Bug example</a:t>
            </a:r>
            <a:endParaRPr/>
          </a:p>
        </p:txBody>
      </p:sp>
      <p:sp>
        <p:nvSpPr>
          <p:cNvPr id="788" name="Google Shape;788;p87"/>
          <p:cNvSpPr/>
          <p:nvPr/>
        </p:nvSpPr>
        <p:spPr>
          <a:xfrm flipH="1" rot="10800000">
            <a:off x="317850" y="911754"/>
            <a:ext cx="2855790" cy="23111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7"/>
          <p:cNvSpPr txBox="1"/>
          <p:nvPr/>
        </p:nvSpPr>
        <p:spPr>
          <a:xfrm>
            <a:off x="543903" y="859725"/>
            <a:ext cx="2866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def isPal(x):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temp = x</a:t>
            </a:r>
            <a:endParaRPr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temp.reverse()</a:t>
            </a:r>
            <a:endParaRPr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if temp == x: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True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False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90" name="Google Shape;790;p87"/>
          <p:cNvSpPr/>
          <p:nvPr/>
        </p:nvSpPr>
        <p:spPr>
          <a:xfrm flipH="1" rot="10800000">
            <a:off x="4277350" y="823243"/>
            <a:ext cx="4462668" cy="3289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87"/>
          <p:cNvSpPr txBox="1"/>
          <p:nvPr/>
        </p:nvSpPr>
        <p:spPr>
          <a:xfrm>
            <a:off x="4344325" y="768500"/>
            <a:ext cx="46653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silly(n):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 = []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 i in range(n):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elem = input('Enter element: 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result.append(elem)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isPal(result):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print('Yes')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print('No')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792" name="Google Shape;792;p87"/>
          <p:cNvSpPr txBox="1"/>
          <p:nvPr/>
        </p:nvSpPr>
        <p:spPr>
          <a:xfrm>
            <a:off x="317850" y="3538225"/>
            <a:ext cx="365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Now we know that a second bug must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be in the code that executes after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print(result)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93" name="Google Shape;793;p87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8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99" name="Google Shape;799;p88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Bug example</a:t>
            </a:r>
            <a:endParaRPr/>
          </a:p>
        </p:txBody>
      </p:sp>
      <p:sp>
        <p:nvSpPr>
          <p:cNvPr id="800" name="Google Shape;800;p88"/>
          <p:cNvSpPr/>
          <p:nvPr/>
        </p:nvSpPr>
        <p:spPr>
          <a:xfrm flipH="1" rot="10800000">
            <a:off x="317850" y="911754"/>
            <a:ext cx="2855790" cy="231114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88"/>
          <p:cNvSpPr txBox="1"/>
          <p:nvPr/>
        </p:nvSpPr>
        <p:spPr>
          <a:xfrm>
            <a:off x="543903" y="859725"/>
            <a:ext cx="2866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def isPal(x):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temp = x[:]</a:t>
            </a:r>
            <a:endParaRPr>
              <a:solidFill>
                <a:srgbClr val="00B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temp.reverse()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if temp == x: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True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return False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"/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802" name="Google Shape;802;p88"/>
          <p:cNvSpPr/>
          <p:nvPr/>
        </p:nvSpPr>
        <p:spPr>
          <a:xfrm flipH="1" rot="10800000">
            <a:off x="4277350" y="823243"/>
            <a:ext cx="4462668" cy="3289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552" y="0"/>
                </a:lnTo>
                <a:cubicBezTo>
                  <a:pt x="21131" y="0"/>
                  <a:pt x="21600" y="767"/>
                  <a:pt x="21600" y="1713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8"/>
          <p:cNvSpPr txBox="1"/>
          <p:nvPr/>
        </p:nvSpPr>
        <p:spPr>
          <a:xfrm>
            <a:off x="4344325" y="768500"/>
            <a:ext cx="46653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silly(n):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 = []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for i in range(n):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elem = input('Enter element: 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result.append(elem)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isPal(result):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print('Yes')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else: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print('No')</a:t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804" name="Google Shape;804;p88"/>
          <p:cNvSpPr txBox="1"/>
          <p:nvPr/>
        </p:nvSpPr>
        <p:spPr>
          <a:xfrm>
            <a:off x="317850" y="3538225"/>
            <a:ext cx="365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with [:] we create a copy of x in temp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05" name="Google Shape;805;p88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26"/>
          <p:cNvGraphicFramePr/>
          <p:nvPr/>
        </p:nvGraphicFramePr>
        <p:xfrm>
          <a:off x="76203" y="9962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{87BDD9A6-D427-48F5-B218-F29834FD63C4}</a:tableStyleId>
              </a:tblPr>
              <a:tblGrid>
                <a:gridCol w="1175925"/>
                <a:gridCol w="970975"/>
                <a:gridCol w="4876500"/>
              </a:tblGrid>
              <a:tr h="442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Examples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128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level  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languages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Python, R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Java,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C, C++,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etc.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12801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level    </a:t>
                      </a:r>
                      <a:endParaRPr b="1"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languages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Assembly language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vMerge="1"/>
              </a:tr>
              <a:tr h="6464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Machine code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vMerge="1"/>
              </a:tr>
            </a:tbl>
          </a:graphicData>
        </a:graphic>
      </p:graphicFrame>
      <p:sp>
        <p:nvSpPr>
          <p:cNvPr id="154" name="Google Shape;154;p26"/>
          <p:cNvSpPr/>
          <p:nvPr/>
        </p:nvSpPr>
        <p:spPr>
          <a:xfrm>
            <a:off x="0" y="315686"/>
            <a:ext cx="5312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Types of Programming Languages</a:t>
            </a:r>
            <a:endParaRPr/>
          </a:p>
        </p:txBody>
      </p:sp>
      <p:sp>
        <p:nvSpPr>
          <p:cNvPr id="156" name="Google Shape;156;p26"/>
          <p:cNvSpPr/>
          <p:nvPr/>
        </p:nvSpPr>
        <p:spPr>
          <a:xfrm>
            <a:off x="1252125" y="1438625"/>
            <a:ext cx="971100" cy="320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9"/>
          <p:cNvSpPr/>
          <p:nvPr/>
        </p:nvSpPr>
        <p:spPr>
          <a:xfrm>
            <a:off x="0" y="236775"/>
            <a:ext cx="2462400" cy="4326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11" name="Google Shape;811;p89"/>
          <p:cNvSpPr txBox="1"/>
          <p:nvPr/>
        </p:nvSpPr>
        <p:spPr>
          <a:xfrm>
            <a:off x="317862" y="236765"/>
            <a:ext cx="786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lang="en-US" sz="2400"/>
              <a:t>Bug example</a:t>
            </a:r>
            <a:endParaRPr/>
          </a:p>
        </p:txBody>
      </p:sp>
      <p:sp>
        <p:nvSpPr>
          <p:cNvPr id="812" name="Google Shape;812;p89"/>
          <p:cNvSpPr txBox="1"/>
          <p:nvPr/>
        </p:nvSpPr>
        <p:spPr>
          <a:xfrm>
            <a:off x="872200" y="1315725"/>
            <a:ext cx="2866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silly(4)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endParaRPr sz="1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813" name="Google Shape;813;p89"/>
          <p:cNvSpPr txBox="1"/>
          <p:nvPr/>
        </p:nvSpPr>
        <p:spPr>
          <a:xfrm>
            <a:off x="4253625" y="547175"/>
            <a:ext cx="30000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silly(2)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No</a:t>
            </a:r>
            <a:endParaRPr sz="18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silly(4)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b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Enter element: 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No</a:t>
            </a:r>
            <a:endParaRPr sz="18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4" name="Google Shape;814;p89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0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820" name="Google Shape;820;p90"/>
          <p:cNvSpPr txBox="1"/>
          <p:nvPr/>
        </p:nvSpPr>
        <p:spPr>
          <a:xfrm>
            <a:off x="372292" y="1131367"/>
            <a:ext cx="839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Algorithms</a:t>
            </a:r>
            <a:endParaRPr sz="2000"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0" lang="en-US" sz="2000" u="none" cap="none" strike="noStrike">
                <a:solidFill>
                  <a:srgbClr val="000000"/>
                </a:solidFill>
              </a:rPr>
              <a:t>Representation of algorithms</a:t>
            </a:r>
            <a:endParaRPr sz="2000"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Abstract d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ata </a:t>
            </a:r>
            <a:r>
              <a:rPr lang="en-US" sz="2000"/>
              <a:t>s</a:t>
            </a:r>
            <a:r>
              <a:rPr i="0" lang="en-US" sz="2000" u="none" cap="none" strike="noStrike">
                <a:solidFill>
                  <a:srgbClr val="000000"/>
                </a:solidFill>
              </a:rPr>
              <a:t>tructures: Gra</a:t>
            </a:r>
            <a:r>
              <a:rPr lang="en-US" sz="2000"/>
              <a:t>phs</a:t>
            </a:r>
            <a:endParaRPr sz="2000"/>
          </a:p>
        </p:txBody>
      </p:sp>
      <p:sp>
        <p:nvSpPr>
          <p:cNvPr id="821" name="Google Shape;821;p90"/>
          <p:cNvSpPr/>
          <p:nvPr/>
        </p:nvSpPr>
        <p:spPr>
          <a:xfrm>
            <a:off x="0" y="315675"/>
            <a:ext cx="37734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22" name="Google Shape;822;p90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Next Session</a:t>
            </a:r>
            <a:endParaRPr sz="4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1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  <p:sp>
        <p:nvSpPr>
          <p:cNvPr id="828" name="Google Shape;828;p91"/>
          <p:cNvSpPr/>
          <p:nvPr/>
        </p:nvSpPr>
        <p:spPr>
          <a:xfrm>
            <a:off x="0" y="315675"/>
            <a:ext cx="64206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29" name="Google Shape;829;p91"/>
          <p:cNvSpPr txBox="1"/>
          <p:nvPr/>
        </p:nvSpPr>
        <p:spPr>
          <a:xfrm>
            <a:off x="272142" y="315686"/>
            <a:ext cx="7957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Appendix: Esoteric programming languages</a:t>
            </a:r>
            <a:endParaRPr sz="4400"/>
          </a:p>
        </p:txBody>
      </p:sp>
      <p:sp>
        <p:nvSpPr>
          <p:cNvPr id="830" name="Google Shape;830;p91"/>
          <p:cNvSpPr txBox="1"/>
          <p:nvPr/>
        </p:nvSpPr>
        <p:spPr>
          <a:xfrm>
            <a:off x="220600" y="1683525"/>
            <a:ext cx="87036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++++++++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++++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+++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+++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&lt;&lt;&lt;&lt;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---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+++++++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..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+++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+++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------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--------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b="1" lang="en-US" sz="10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0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8000"/>
              </a:solidFill>
              <a:highlight>
                <a:srgbClr val="FFFFFF"/>
              </a:highlight>
            </a:endParaRPr>
          </a:p>
        </p:txBody>
      </p:sp>
      <p:sp>
        <p:nvSpPr>
          <p:cNvPr id="831" name="Google Shape;831;p91"/>
          <p:cNvSpPr txBox="1"/>
          <p:nvPr/>
        </p:nvSpPr>
        <p:spPr>
          <a:xfrm>
            <a:off x="394750" y="1195900"/>
            <a:ext cx="7384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Brainfuck: trying to have the smallest compiler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LOLCODE:</a:t>
            </a:r>
            <a:br>
              <a:rPr lang="en-US" sz="1800"/>
            </a:br>
            <a:br>
              <a:rPr lang="en-US" sz="1800"/>
            </a:br>
            <a:br>
              <a:rPr lang="en-US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Piet: programming with images as code.</a:t>
            </a:r>
            <a:br>
              <a:rPr lang="en-US" sz="1800"/>
            </a:br>
            <a:r>
              <a:rPr lang="en-US" sz="1800"/>
              <a:t>Example: Hello world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Whitespace: code only composed of </a:t>
            </a:r>
            <a:br>
              <a:rPr lang="en-US" sz="1800"/>
            </a:br>
            <a:r>
              <a:rPr lang="en-US" sz="1800"/>
              <a:t>space, tab, and line breaks. Cannot be printed.</a:t>
            </a:r>
            <a:endParaRPr sz="1800"/>
          </a:p>
        </p:txBody>
      </p:sp>
      <p:pic>
        <p:nvPicPr>
          <p:cNvPr id="832" name="Google Shape;83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775" y="2264075"/>
            <a:ext cx="2127325" cy="21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91"/>
          <p:cNvSpPr txBox="1"/>
          <p:nvPr/>
        </p:nvSpPr>
        <p:spPr>
          <a:xfrm>
            <a:off x="2317600" y="2042250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HAI</a:t>
            </a:r>
            <a:endParaRPr sz="16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CAN HAS STDIO?</a:t>
            </a:r>
            <a:endParaRPr sz="16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VISIBLE "HAI WORLD!"</a:t>
            </a:r>
            <a:endParaRPr sz="16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KTHXBYE</a:t>
            </a:r>
            <a:endParaRPr sz="16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Google Shape;163;p27"/>
          <p:cNvGraphicFramePr/>
          <p:nvPr/>
        </p:nvGraphicFramePr>
        <p:xfrm>
          <a:off x="76203" y="9962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{87BDD9A6-D427-48F5-B218-F29834FD63C4}</a:tableStyleId>
              </a:tblPr>
              <a:tblGrid>
                <a:gridCol w="1175925"/>
                <a:gridCol w="970975"/>
                <a:gridCol w="4876500"/>
              </a:tblGrid>
              <a:tr h="442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Examples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Description: Machine code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128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level  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languages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Python, R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Java,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C, C++,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etc.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rowSpan="3">
                  <a:txBody>
                    <a:bodyPr/>
                    <a:lstStyle/>
                    <a:p>
                      <a:pPr indent="-203200" lvl="0" marL="177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Binary code executed by the CPU 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03200" lvl="0" marL="177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Each processor/ processor family has its own machine code instruction set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12801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level    </a:t>
                      </a:r>
                      <a:endParaRPr b="1"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languages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Assembly language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vMerge="1"/>
              </a:tr>
              <a:tr h="6464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Machine code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vMerge="1"/>
              </a:tr>
            </a:tbl>
          </a:graphicData>
        </a:graphic>
      </p:graphicFrame>
      <p:pic>
        <p:nvPicPr>
          <p:cNvPr descr="Bild"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0351" y="3934320"/>
            <a:ext cx="1720204" cy="7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/>
          <p:nvPr/>
        </p:nvSpPr>
        <p:spPr>
          <a:xfrm>
            <a:off x="0" y="315686"/>
            <a:ext cx="5312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Types of Programming Languages</a:t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1252125" y="1438625"/>
            <a:ext cx="971100" cy="25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28"/>
          <p:cNvGraphicFramePr/>
          <p:nvPr/>
        </p:nvGraphicFramePr>
        <p:xfrm>
          <a:off x="76203" y="9962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{87BDD9A6-D427-48F5-B218-F29834FD63C4}</a:tableStyleId>
              </a:tblPr>
              <a:tblGrid>
                <a:gridCol w="1175925"/>
                <a:gridCol w="970975"/>
                <a:gridCol w="4876500"/>
              </a:tblGrid>
              <a:tr h="442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Examples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Description: Assembly language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1280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level  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languages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Python, R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Java,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C, C++, </a:t>
                      </a:r>
                      <a:endParaRPr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etc.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rowSpan="3">
                  <a:txBody>
                    <a:bodyPr/>
                    <a:lstStyle/>
                    <a:p>
                      <a:pPr indent="-203200" lvl="0" marL="177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Translated using assembler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03200" lvl="0" marL="177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Human friendly rendition of machine code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03200" lvl="0" marL="177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Mnemonic codes to refer to machine code instructions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03200" lvl="0" marL="177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Symbolic names to refer to storage locations/registers.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03200" lvl="0" marL="177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One instruction translates to one machine code instruction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03200" lvl="0" marL="1778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•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Efficient, less memory, executes faster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</a:tr>
              <a:tr h="12801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level    </a:t>
                      </a:r>
                      <a:endParaRPr b="1"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Helvetica Neue"/>
                        <a:buNone/>
                      </a:pPr>
                      <a:r>
                        <a:rPr b="1"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languages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Assembly language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vMerge="1"/>
              </a:tr>
              <a:tr h="6464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Machine code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/>
                </a:tc>
                <a:tc vMerge="1"/>
              </a:tr>
            </a:tbl>
          </a:graphicData>
        </a:graphic>
      </p:graphicFrame>
      <p:pic>
        <p:nvPicPr>
          <p:cNvPr descr="Bild"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0351" y="3934320"/>
            <a:ext cx="1720204" cy="7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0" y="315686"/>
            <a:ext cx="5312100" cy="576900"/>
          </a:xfrm>
          <a:prstGeom prst="rect">
            <a:avLst/>
          </a:prstGeom>
          <a:solidFill>
            <a:srgbClr val="A5E0F3"/>
          </a:solidFill>
          <a:ln>
            <a:noFill/>
          </a:ln>
          <a:effectLst>
            <a:outerShdw blurRad="50800" rotWithShape="0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entury Schoolbook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317862" y="315686"/>
            <a:ext cx="78660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Schoolbook"/>
              <a:buNone/>
            </a:pPr>
            <a:r>
              <a:rPr i="0" lang="en-US" sz="2400" u="none" cap="none" strike="noStrike">
                <a:solidFill>
                  <a:srgbClr val="000000"/>
                </a:solidFill>
              </a:rPr>
              <a:t>Types of Programming Languages</a:t>
            </a:r>
            <a:endParaRPr/>
          </a:p>
        </p:txBody>
      </p:sp>
      <p:pic>
        <p:nvPicPr>
          <p:cNvPr descr="Bild" id="178" name="Google Shape;1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6796" y="2395326"/>
            <a:ext cx="1647339" cy="10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1252125" y="1438625"/>
            <a:ext cx="971100" cy="12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923997" y="4960317"/>
            <a:ext cx="21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